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50"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75" r:id="rId15"/>
    <p:sldId id="276" r:id="rId16"/>
    <p:sldId id="277" r:id="rId17"/>
    <p:sldId id="278" r:id="rId18"/>
    <p:sldId id="279" r:id="rId19"/>
    <p:sldId id="270" r:id="rId20"/>
    <p:sldId id="271" r:id="rId21"/>
  </p:sldIdLst>
  <p:sldSz cx="14630400" cy="8229600"/>
  <p:notesSz cx="8229600" cy="14630400"/>
  <p:embeddedFontLst>
    <p:embeddedFont>
      <p:font typeface="Roboto" panose="02000000000000000000" pitchFamily="2" charset="0"/>
      <p:regular r:id="rId23"/>
    </p:embeddedFont>
    <p:embeddedFont>
      <p:font typeface="Roboto Slab" pitchFamily="2"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8" d="100"/>
          <a:sy n="68" d="100"/>
        </p:scale>
        <p:origin x="64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10/13/2024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679853"/>
            <a:ext cx="7415927" cy="2129314"/>
          </a:xfrm>
          <a:prstGeom prst="rect">
            <a:avLst/>
          </a:prstGeom>
          <a:noFill/>
          <a:ln/>
        </p:spPr>
        <p:txBody>
          <a:bodyPr wrap="square" lIns="0" tIns="0" rIns="0" bIns="0" rtlCol="0" anchor="t"/>
          <a:lstStyle/>
          <a:p>
            <a:pPr marL="0" indent="0">
              <a:lnSpc>
                <a:spcPts val="8350"/>
              </a:lnSpc>
              <a:buNone/>
            </a:pPr>
            <a:r>
              <a:rPr lang="en-US" sz="6700" dirty="0">
                <a:solidFill>
                  <a:srgbClr val="3257B8"/>
                </a:solidFill>
                <a:latin typeface="Roboto Slab" pitchFamily="34" charset="0"/>
                <a:ea typeface="Roboto Slab" pitchFamily="34" charset="-122"/>
                <a:cs typeface="Roboto Slab" pitchFamily="34" charset="-120"/>
              </a:rPr>
              <a:t>Crop Production Analysis in India</a:t>
            </a:r>
            <a:endParaRPr lang="en-US" sz="6700" dirty="0"/>
          </a:p>
        </p:txBody>
      </p:sp>
      <p:sp>
        <p:nvSpPr>
          <p:cNvPr id="4" name="Text 1"/>
          <p:cNvSpPr/>
          <p:nvPr/>
        </p:nvSpPr>
        <p:spPr>
          <a:xfrm>
            <a:off x="864037" y="4179451"/>
            <a:ext cx="7415927" cy="2370296"/>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Roboto" pitchFamily="34" charset="0"/>
                <a:ea typeface="Roboto" pitchFamily="34" charset="-122"/>
                <a:cs typeface="Roboto" pitchFamily="34" charset="-120"/>
              </a:rPr>
              <a:t>India's agricultural sector is a vital part of the country's economy, contributing around 17-18% to its Gross Domestic Product (GDP) and providing employment to over 50% of the population. This comprehensive analysis delves into the diverse crop production landscape of India, highlighting key insights and metrics that influence crop yields and productivity.</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4959611" y="3805988"/>
            <a:ext cx="5687616" cy="710922"/>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Yearly Trends</a:t>
            </a:r>
            <a:endParaRPr lang="en-US" sz="4450" dirty="0"/>
          </a:p>
        </p:txBody>
      </p:sp>
      <p:sp>
        <p:nvSpPr>
          <p:cNvPr id="4" name="Shape 1"/>
          <p:cNvSpPr/>
          <p:nvPr/>
        </p:nvSpPr>
        <p:spPr>
          <a:xfrm rot="5400000">
            <a:off x="7280765" y="-2485230"/>
            <a:ext cx="45721" cy="14236861"/>
          </a:xfrm>
          <a:prstGeom prst="roundRect">
            <a:avLst>
              <a:gd name="adj" fmla="val 111962"/>
            </a:avLst>
          </a:prstGeom>
          <a:solidFill>
            <a:srgbClr val="CFD2D8"/>
          </a:solidFill>
          <a:ln/>
        </p:spPr>
      </p:sp>
      <p:sp>
        <p:nvSpPr>
          <p:cNvPr id="5" name="Shape 2"/>
          <p:cNvSpPr/>
          <p:nvPr/>
        </p:nvSpPr>
        <p:spPr>
          <a:xfrm flipV="1">
            <a:off x="2139614" y="5312822"/>
            <a:ext cx="796171" cy="45719"/>
          </a:xfrm>
          <a:prstGeom prst="roundRect">
            <a:avLst>
              <a:gd name="adj" fmla="val 111962"/>
            </a:avLst>
          </a:prstGeom>
          <a:solidFill>
            <a:srgbClr val="CFD2D8"/>
          </a:solidFill>
          <a:ln/>
        </p:spPr>
      </p:sp>
      <p:sp>
        <p:nvSpPr>
          <p:cNvPr id="6" name="Shape 3"/>
          <p:cNvSpPr/>
          <p:nvPr/>
        </p:nvSpPr>
        <p:spPr>
          <a:xfrm>
            <a:off x="1647527" y="5061956"/>
            <a:ext cx="511850" cy="511850"/>
          </a:xfrm>
          <a:prstGeom prst="roundRect">
            <a:avLst>
              <a:gd name="adj" fmla="val 6667"/>
            </a:avLst>
          </a:prstGeom>
          <a:solidFill>
            <a:srgbClr val="E9ECF2"/>
          </a:solidFill>
          <a:ln/>
        </p:spPr>
        <p:txBody>
          <a:bodyPr/>
          <a:lstStyle/>
          <a:p>
            <a:endParaRPr lang="en-IN" dirty="0"/>
          </a:p>
        </p:txBody>
      </p:sp>
      <p:sp>
        <p:nvSpPr>
          <p:cNvPr id="7" name="Text 4"/>
          <p:cNvSpPr/>
          <p:nvPr/>
        </p:nvSpPr>
        <p:spPr>
          <a:xfrm>
            <a:off x="1833146" y="5147205"/>
            <a:ext cx="140613" cy="341233"/>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1</a:t>
            </a:r>
            <a:endParaRPr lang="en-US" sz="2650" dirty="0"/>
          </a:p>
        </p:txBody>
      </p:sp>
      <p:sp>
        <p:nvSpPr>
          <p:cNvPr id="8" name="Text 5"/>
          <p:cNvSpPr/>
          <p:nvPr/>
        </p:nvSpPr>
        <p:spPr>
          <a:xfrm>
            <a:off x="3154680" y="5033500"/>
            <a:ext cx="2843808" cy="355521"/>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Highest Production</a:t>
            </a:r>
            <a:endParaRPr lang="en-US" sz="2200" dirty="0"/>
          </a:p>
        </p:txBody>
      </p:sp>
      <p:sp>
        <p:nvSpPr>
          <p:cNvPr id="9" name="Text 6"/>
          <p:cNvSpPr/>
          <p:nvPr/>
        </p:nvSpPr>
        <p:spPr>
          <a:xfrm>
            <a:off x="3154680" y="5525467"/>
            <a:ext cx="5959197" cy="363974"/>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Year 2003</a:t>
            </a:r>
            <a:endParaRPr lang="en-US" sz="1750" dirty="0"/>
          </a:p>
        </p:txBody>
      </p:sp>
      <p:sp>
        <p:nvSpPr>
          <p:cNvPr id="10" name="Shape 7"/>
          <p:cNvSpPr/>
          <p:nvPr/>
        </p:nvSpPr>
        <p:spPr>
          <a:xfrm>
            <a:off x="2128897" y="7240740"/>
            <a:ext cx="796171" cy="30480"/>
          </a:xfrm>
          <a:prstGeom prst="roundRect">
            <a:avLst>
              <a:gd name="adj" fmla="val 111962"/>
            </a:avLst>
          </a:prstGeom>
          <a:solidFill>
            <a:srgbClr val="CFD2D8"/>
          </a:solidFill>
          <a:ln/>
        </p:spPr>
      </p:sp>
      <p:sp>
        <p:nvSpPr>
          <p:cNvPr id="11" name="Shape 8"/>
          <p:cNvSpPr/>
          <p:nvPr/>
        </p:nvSpPr>
        <p:spPr>
          <a:xfrm>
            <a:off x="1647527" y="7000115"/>
            <a:ext cx="511850" cy="511850"/>
          </a:xfrm>
          <a:prstGeom prst="roundRect">
            <a:avLst>
              <a:gd name="adj" fmla="val 6667"/>
            </a:avLst>
          </a:prstGeom>
          <a:solidFill>
            <a:srgbClr val="E9ECF2"/>
          </a:solidFill>
          <a:ln/>
        </p:spPr>
      </p:sp>
      <p:sp>
        <p:nvSpPr>
          <p:cNvPr id="12" name="Text 9"/>
          <p:cNvSpPr/>
          <p:nvPr/>
        </p:nvSpPr>
        <p:spPr>
          <a:xfrm>
            <a:off x="1809214" y="7085363"/>
            <a:ext cx="188476" cy="341233"/>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2</a:t>
            </a:r>
            <a:endParaRPr lang="en-US" sz="2650" dirty="0"/>
          </a:p>
        </p:txBody>
      </p:sp>
      <p:sp>
        <p:nvSpPr>
          <p:cNvPr id="13" name="Text 10"/>
          <p:cNvSpPr/>
          <p:nvPr/>
        </p:nvSpPr>
        <p:spPr>
          <a:xfrm>
            <a:off x="3154680" y="6971659"/>
            <a:ext cx="2843808" cy="355521"/>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Lowest Production</a:t>
            </a:r>
            <a:endParaRPr lang="en-US" sz="2200" dirty="0"/>
          </a:p>
        </p:txBody>
      </p:sp>
      <p:sp>
        <p:nvSpPr>
          <p:cNvPr id="14" name="Text 11"/>
          <p:cNvSpPr/>
          <p:nvPr/>
        </p:nvSpPr>
        <p:spPr>
          <a:xfrm>
            <a:off x="3154680" y="7463625"/>
            <a:ext cx="5959197" cy="363974"/>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Year 2015</a:t>
            </a:r>
            <a:endParaRPr lang="en-US" sz="1750" dirty="0"/>
          </a:p>
        </p:txBody>
      </p:sp>
      <p:sp>
        <p:nvSpPr>
          <p:cNvPr id="15" name="Shape 12"/>
          <p:cNvSpPr/>
          <p:nvPr/>
        </p:nvSpPr>
        <p:spPr>
          <a:xfrm>
            <a:off x="7936769" y="5335406"/>
            <a:ext cx="796171" cy="30480"/>
          </a:xfrm>
          <a:prstGeom prst="roundRect">
            <a:avLst>
              <a:gd name="adj" fmla="val 111962"/>
            </a:avLst>
          </a:prstGeom>
          <a:solidFill>
            <a:srgbClr val="CFD2D8"/>
          </a:solidFill>
          <a:ln/>
        </p:spPr>
      </p:sp>
      <p:sp>
        <p:nvSpPr>
          <p:cNvPr id="16" name="Shape 13"/>
          <p:cNvSpPr/>
          <p:nvPr/>
        </p:nvSpPr>
        <p:spPr>
          <a:xfrm>
            <a:off x="7455399" y="5094781"/>
            <a:ext cx="511850" cy="511850"/>
          </a:xfrm>
          <a:prstGeom prst="roundRect">
            <a:avLst>
              <a:gd name="adj" fmla="val 6667"/>
            </a:avLst>
          </a:prstGeom>
          <a:solidFill>
            <a:srgbClr val="E9ECF2"/>
          </a:solidFill>
          <a:ln/>
        </p:spPr>
      </p:sp>
      <p:sp>
        <p:nvSpPr>
          <p:cNvPr id="17" name="Text 14"/>
          <p:cNvSpPr/>
          <p:nvPr/>
        </p:nvSpPr>
        <p:spPr>
          <a:xfrm>
            <a:off x="7619110" y="5180030"/>
            <a:ext cx="184309" cy="341233"/>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3</a:t>
            </a:r>
            <a:endParaRPr lang="en-US" sz="2650" dirty="0"/>
          </a:p>
        </p:txBody>
      </p:sp>
      <p:sp>
        <p:nvSpPr>
          <p:cNvPr id="18" name="Text 15"/>
          <p:cNvSpPr/>
          <p:nvPr/>
        </p:nvSpPr>
        <p:spPr>
          <a:xfrm>
            <a:off x="8962552" y="5066325"/>
            <a:ext cx="2843808" cy="355521"/>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Highest Area Sown</a:t>
            </a:r>
            <a:endParaRPr lang="en-US" sz="2200" dirty="0"/>
          </a:p>
        </p:txBody>
      </p:sp>
      <p:sp>
        <p:nvSpPr>
          <p:cNvPr id="19" name="Text 16"/>
          <p:cNvSpPr/>
          <p:nvPr/>
        </p:nvSpPr>
        <p:spPr>
          <a:xfrm>
            <a:off x="8962552" y="5558291"/>
            <a:ext cx="5959197" cy="363974"/>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Year 2003</a:t>
            </a:r>
            <a:endParaRPr lang="en-US" sz="1750" dirty="0"/>
          </a:p>
        </p:txBody>
      </p:sp>
      <p:sp>
        <p:nvSpPr>
          <p:cNvPr id="20" name="Shape 17"/>
          <p:cNvSpPr/>
          <p:nvPr/>
        </p:nvSpPr>
        <p:spPr>
          <a:xfrm>
            <a:off x="7936769" y="7240740"/>
            <a:ext cx="796171" cy="30480"/>
          </a:xfrm>
          <a:prstGeom prst="roundRect">
            <a:avLst>
              <a:gd name="adj" fmla="val 111962"/>
            </a:avLst>
          </a:prstGeom>
          <a:solidFill>
            <a:srgbClr val="CFD2D8"/>
          </a:solidFill>
          <a:ln/>
        </p:spPr>
      </p:sp>
      <p:sp>
        <p:nvSpPr>
          <p:cNvPr id="21" name="Shape 18"/>
          <p:cNvSpPr/>
          <p:nvPr/>
        </p:nvSpPr>
        <p:spPr>
          <a:xfrm>
            <a:off x="7455399" y="7000115"/>
            <a:ext cx="511850" cy="511850"/>
          </a:xfrm>
          <a:prstGeom prst="roundRect">
            <a:avLst>
              <a:gd name="adj" fmla="val 6667"/>
            </a:avLst>
          </a:prstGeom>
          <a:solidFill>
            <a:srgbClr val="E9ECF2"/>
          </a:solidFill>
          <a:ln/>
        </p:spPr>
      </p:sp>
      <p:sp>
        <p:nvSpPr>
          <p:cNvPr id="22" name="Text 19"/>
          <p:cNvSpPr/>
          <p:nvPr/>
        </p:nvSpPr>
        <p:spPr>
          <a:xfrm>
            <a:off x="7612443" y="7085363"/>
            <a:ext cx="197763" cy="341233"/>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4</a:t>
            </a:r>
            <a:endParaRPr lang="en-US" sz="2650" dirty="0"/>
          </a:p>
        </p:txBody>
      </p:sp>
      <p:sp>
        <p:nvSpPr>
          <p:cNvPr id="23" name="Text 20"/>
          <p:cNvSpPr/>
          <p:nvPr/>
        </p:nvSpPr>
        <p:spPr>
          <a:xfrm>
            <a:off x="8962552" y="6971659"/>
            <a:ext cx="2843808" cy="355521"/>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Lowest Area Sown</a:t>
            </a:r>
            <a:endParaRPr lang="en-US" sz="2200" dirty="0"/>
          </a:p>
        </p:txBody>
      </p:sp>
      <p:sp>
        <p:nvSpPr>
          <p:cNvPr id="24" name="Text 21"/>
          <p:cNvSpPr/>
          <p:nvPr/>
        </p:nvSpPr>
        <p:spPr>
          <a:xfrm>
            <a:off x="8962552" y="7463625"/>
            <a:ext cx="5959197" cy="363974"/>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Year 2015</a:t>
            </a:r>
            <a:endParaRPr lang="en-US" sz="1750" dirty="0"/>
          </a:p>
        </p:txBody>
      </p:sp>
      <p:pic>
        <p:nvPicPr>
          <p:cNvPr id="40" name="Picture 39">
            <a:extLst>
              <a:ext uri="{FF2B5EF4-FFF2-40B4-BE49-F238E27FC236}">
                <a16:creationId xmlns:a16="http://schemas.microsoft.com/office/drawing/2014/main" id="{7457499E-3410-862E-1641-DB679E3B4643}"/>
              </a:ext>
            </a:extLst>
          </p:cNvPr>
          <p:cNvPicPr>
            <a:picLocks noChangeAspect="1"/>
          </p:cNvPicPr>
          <p:nvPr/>
        </p:nvPicPr>
        <p:blipFill>
          <a:blip r:embed="rId3"/>
          <a:stretch>
            <a:fillRect/>
          </a:stretch>
        </p:blipFill>
        <p:spPr>
          <a:xfrm>
            <a:off x="790920" y="402001"/>
            <a:ext cx="13087126" cy="33003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922481" y="74594"/>
            <a:ext cx="6653212" cy="771525"/>
          </a:xfrm>
          <a:prstGeom prst="rect">
            <a:avLst/>
          </a:prstGeom>
          <a:noFill/>
          <a:ln/>
        </p:spPr>
        <p:txBody>
          <a:bodyPr wrap="none" lIns="0" tIns="0" rIns="0" bIns="0" rtlCol="0" anchor="t"/>
          <a:lstStyle/>
          <a:p>
            <a:pPr marL="0" indent="0">
              <a:lnSpc>
                <a:spcPts val="6050"/>
              </a:lnSpc>
              <a:buNone/>
            </a:pPr>
            <a:r>
              <a:rPr lang="en-US" sz="3600" dirty="0">
                <a:solidFill>
                  <a:srgbClr val="3257B8"/>
                </a:solidFill>
                <a:latin typeface="Roboto Slab" pitchFamily="34" charset="0"/>
                <a:ea typeface="Roboto Slab" pitchFamily="34" charset="-122"/>
                <a:cs typeface="Roboto Slab" pitchFamily="34" charset="-120"/>
              </a:rPr>
              <a:t>Crops, States &amp; District With Highest</a:t>
            </a:r>
          </a:p>
          <a:p>
            <a:pPr marL="0" indent="0">
              <a:lnSpc>
                <a:spcPts val="6050"/>
              </a:lnSpc>
              <a:buNone/>
            </a:pPr>
            <a:r>
              <a:rPr lang="en-US" sz="3600" dirty="0">
                <a:solidFill>
                  <a:srgbClr val="3257B8"/>
                </a:solidFill>
                <a:latin typeface="Roboto Slab" pitchFamily="34" charset="0"/>
                <a:ea typeface="Roboto Slab" pitchFamily="34" charset="-122"/>
                <a:cs typeface="Roboto Slab" pitchFamily="34" charset="-120"/>
              </a:rPr>
              <a:t>                  Production Volume</a:t>
            </a:r>
            <a:endParaRPr lang="en-US" sz="3600" dirty="0"/>
          </a:p>
        </p:txBody>
      </p:sp>
      <p:sp>
        <p:nvSpPr>
          <p:cNvPr id="3" name="Text 1"/>
          <p:cNvSpPr/>
          <p:nvPr/>
        </p:nvSpPr>
        <p:spPr>
          <a:xfrm>
            <a:off x="5593482" y="1781896"/>
            <a:ext cx="3086100" cy="385763"/>
          </a:xfrm>
          <a:prstGeom prst="rect">
            <a:avLst/>
          </a:prstGeom>
          <a:noFill/>
          <a:ln/>
        </p:spPr>
        <p:txBody>
          <a:bodyPr wrap="none" lIns="0" tIns="0" rIns="0" bIns="0" rtlCol="0" anchor="t"/>
          <a:lstStyle/>
          <a:p>
            <a:pPr marL="0" indent="0">
              <a:lnSpc>
                <a:spcPts val="3000"/>
              </a:lnSpc>
              <a:buNone/>
            </a:pPr>
            <a:r>
              <a:rPr lang="en-US" sz="2400" dirty="0">
                <a:solidFill>
                  <a:srgbClr val="3257B8"/>
                </a:solidFill>
                <a:latin typeface="Roboto Slab" pitchFamily="34" charset="0"/>
                <a:ea typeface="Roboto Slab" pitchFamily="34" charset="-122"/>
                <a:cs typeface="Roboto Slab" pitchFamily="34" charset="-120"/>
              </a:rPr>
              <a:t>Top Crops</a:t>
            </a:r>
            <a:endParaRPr lang="en-US" sz="2400" dirty="0"/>
          </a:p>
        </p:txBody>
      </p:sp>
      <p:sp>
        <p:nvSpPr>
          <p:cNvPr id="4" name="Text 2"/>
          <p:cNvSpPr/>
          <p:nvPr/>
        </p:nvSpPr>
        <p:spPr>
          <a:xfrm>
            <a:off x="5405321" y="2475577"/>
            <a:ext cx="3503890"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a:pPr>
            <a:r>
              <a:rPr lang="en-US" sz="1900" dirty="0">
                <a:solidFill>
                  <a:srgbClr val="15213F"/>
                </a:solidFill>
                <a:latin typeface="Roboto" pitchFamily="34" charset="0"/>
                <a:ea typeface="Roboto" pitchFamily="34" charset="-122"/>
                <a:cs typeface="Roboto" pitchFamily="34" charset="-120"/>
              </a:rPr>
              <a:t>Maize</a:t>
            </a:r>
            <a:endParaRPr lang="en-US" sz="1900" dirty="0"/>
          </a:p>
        </p:txBody>
      </p:sp>
      <p:sp>
        <p:nvSpPr>
          <p:cNvPr id="5" name="Text 3"/>
          <p:cNvSpPr/>
          <p:nvPr/>
        </p:nvSpPr>
        <p:spPr>
          <a:xfrm>
            <a:off x="5385917" y="3353203"/>
            <a:ext cx="3503890"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2"/>
            </a:pPr>
            <a:r>
              <a:rPr lang="en-US" sz="1900" dirty="0">
                <a:solidFill>
                  <a:srgbClr val="15213F"/>
                </a:solidFill>
                <a:latin typeface="Roboto" pitchFamily="34" charset="0"/>
                <a:ea typeface="Roboto" pitchFamily="34" charset="-122"/>
                <a:cs typeface="Roboto" pitchFamily="34" charset="-120"/>
              </a:rPr>
              <a:t>Rice</a:t>
            </a:r>
            <a:endParaRPr lang="en-US" sz="1900" dirty="0"/>
          </a:p>
        </p:txBody>
      </p:sp>
      <p:sp>
        <p:nvSpPr>
          <p:cNvPr id="6" name="Text 4"/>
          <p:cNvSpPr/>
          <p:nvPr/>
        </p:nvSpPr>
        <p:spPr>
          <a:xfrm>
            <a:off x="5384587" y="4161425"/>
            <a:ext cx="3503890"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3"/>
            </a:pPr>
            <a:r>
              <a:rPr lang="en-US" sz="1900" dirty="0">
                <a:solidFill>
                  <a:srgbClr val="15213F"/>
                </a:solidFill>
                <a:latin typeface="Roboto" pitchFamily="34" charset="0"/>
                <a:ea typeface="Roboto" pitchFamily="34" charset="-122"/>
                <a:cs typeface="Roboto" pitchFamily="34" charset="-120"/>
              </a:rPr>
              <a:t>Potato</a:t>
            </a:r>
            <a:endParaRPr lang="en-US" sz="1900" dirty="0"/>
          </a:p>
        </p:txBody>
      </p:sp>
      <p:sp>
        <p:nvSpPr>
          <p:cNvPr id="7" name="Text 5"/>
          <p:cNvSpPr/>
          <p:nvPr/>
        </p:nvSpPr>
        <p:spPr>
          <a:xfrm>
            <a:off x="5405321" y="5043037"/>
            <a:ext cx="3503890"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4"/>
            </a:pPr>
            <a:r>
              <a:rPr lang="en-US" sz="1900" dirty="0">
                <a:solidFill>
                  <a:srgbClr val="15213F"/>
                </a:solidFill>
                <a:latin typeface="Roboto" pitchFamily="34" charset="0"/>
                <a:ea typeface="Roboto" pitchFamily="34" charset="-122"/>
                <a:cs typeface="Roboto" pitchFamily="34" charset="-120"/>
              </a:rPr>
              <a:t>Onion</a:t>
            </a:r>
            <a:endParaRPr lang="en-US" sz="1900" dirty="0"/>
          </a:p>
        </p:txBody>
      </p:sp>
      <p:sp>
        <p:nvSpPr>
          <p:cNvPr id="8" name="Text 6"/>
          <p:cNvSpPr/>
          <p:nvPr/>
        </p:nvSpPr>
        <p:spPr>
          <a:xfrm>
            <a:off x="5405321" y="5856788"/>
            <a:ext cx="3503890"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5"/>
            </a:pPr>
            <a:r>
              <a:rPr lang="en-US" sz="1900" dirty="0">
                <a:solidFill>
                  <a:srgbClr val="15213F"/>
                </a:solidFill>
                <a:latin typeface="Roboto" pitchFamily="34" charset="0"/>
                <a:ea typeface="Roboto" pitchFamily="34" charset="-122"/>
                <a:cs typeface="Roboto" pitchFamily="34" charset="-120"/>
              </a:rPr>
              <a:t>Sugarcane</a:t>
            </a:r>
            <a:endParaRPr lang="en-US" sz="1900" dirty="0"/>
          </a:p>
        </p:txBody>
      </p:sp>
      <p:sp>
        <p:nvSpPr>
          <p:cNvPr id="9" name="Text 7"/>
          <p:cNvSpPr/>
          <p:nvPr/>
        </p:nvSpPr>
        <p:spPr>
          <a:xfrm>
            <a:off x="9445721" y="521753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3257B8"/>
                </a:solidFill>
                <a:latin typeface="Roboto Slab" pitchFamily="34" charset="0"/>
                <a:ea typeface="Roboto Slab" pitchFamily="34" charset="-122"/>
                <a:cs typeface="Roboto Slab" pitchFamily="34" charset="-120"/>
              </a:rPr>
              <a:t>Top Regions</a:t>
            </a:r>
            <a:endParaRPr lang="en-US" sz="2400" dirty="0"/>
          </a:p>
        </p:txBody>
      </p:sp>
      <p:sp>
        <p:nvSpPr>
          <p:cNvPr id="10" name="Text 8"/>
          <p:cNvSpPr/>
          <p:nvPr/>
        </p:nvSpPr>
        <p:spPr>
          <a:xfrm>
            <a:off x="9221015" y="5795050"/>
            <a:ext cx="3503890"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a:pPr>
            <a:r>
              <a:rPr lang="en-US" sz="1900" dirty="0">
                <a:solidFill>
                  <a:srgbClr val="15213F"/>
                </a:solidFill>
                <a:latin typeface="Roboto" pitchFamily="34" charset="0"/>
                <a:ea typeface="Roboto" pitchFamily="34" charset="-122"/>
                <a:cs typeface="Roboto" pitchFamily="34" charset="-120"/>
              </a:rPr>
              <a:t>Uttar Pradesh</a:t>
            </a:r>
            <a:endParaRPr lang="en-US" sz="1900" dirty="0"/>
          </a:p>
        </p:txBody>
      </p:sp>
      <p:sp>
        <p:nvSpPr>
          <p:cNvPr id="11" name="Text 9"/>
          <p:cNvSpPr/>
          <p:nvPr/>
        </p:nvSpPr>
        <p:spPr>
          <a:xfrm>
            <a:off x="9221015" y="6276419"/>
            <a:ext cx="3503890"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2"/>
            </a:pPr>
            <a:r>
              <a:rPr lang="en-US" sz="1900" dirty="0">
                <a:solidFill>
                  <a:srgbClr val="15213F"/>
                </a:solidFill>
                <a:latin typeface="Roboto" pitchFamily="34" charset="0"/>
                <a:ea typeface="Roboto" pitchFamily="34" charset="-122"/>
                <a:cs typeface="Roboto" pitchFamily="34" charset="-120"/>
              </a:rPr>
              <a:t>Karnataka</a:t>
            </a:r>
            <a:endParaRPr lang="en-US" sz="1900" dirty="0"/>
          </a:p>
        </p:txBody>
      </p:sp>
      <p:sp>
        <p:nvSpPr>
          <p:cNvPr id="12" name="Text 10"/>
          <p:cNvSpPr/>
          <p:nvPr/>
        </p:nvSpPr>
        <p:spPr>
          <a:xfrm>
            <a:off x="9221015" y="6757789"/>
            <a:ext cx="3503890"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3"/>
            </a:pPr>
            <a:r>
              <a:rPr lang="en-US" sz="1900" dirty="0">
                <a:solidFill>
                  <a:srgbClr val="15213F"/>
                </a:solidFill>
                <a:latin typeface="Roboto" pitchFamily="34" charset="0"/>
                <a:ea typeface="Roboto" pitchFamily="34" charset="-122"/>
                <a:cs typeface="Roboto" pitchFamily="34" charset="-120"/>
              </a:rPr>
              <a:t>Bihar</a:t>
            </a:r>
            <a:endParaRPr lang="en-US" sz="1900" dirty="0"/>
          </a:p>
        </p:txBody>
      </p:sp>
      <p:sp>
        <p:nvSpPr>
          <p:cNvPr id="13" name="Text 11"/>
          <p:cNvSpPr/>
          <p:nvPr/>
        </p:nvSpPr>
        <p:spPr>
          <a:xfrm>
            <a:off x="9221015" y="7239159"/>
            <a:ext cx="3503890"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4"/>
            </a:pPr>
            <a:r>
              <a:rPr lang="en-US" sz="1900" dirty="0">
                <a:solidFill>
                  <a:srgbClr val="15213F"/>
                </a:solidFill>
                <a:latin typeface="Roboto" pitchFamily="34" charset="0"/>
                <a:ea typeface="Roboto" pitchFamily="34" charset="-122"/>
                <a:cs typeface="Roboto" pitchFamily="34" charset="-120"/>
              </a:rPr>
              <a:t>Madhya Pradesh</a:t>
            </a:r>
            <a:endParaRPr lang="en-US" sz="1900" dirty="0"/>
          </a:p>
        </p:txBody>
      </p:sp>
      <p:sp>
        <p:nvSpPr>
          <p:cNvPr id="14" name="Text 12"/>
          <p:cNvSpPr/>
          <p:nvPr/>
        </p:nvSpPr>
        <p:spPr>
          <a:xfrm>
            <a:off x="9221015" y="7720529"/>
            <a:ext cx="3503890"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5"/>
            </a:pPr>
            <a:r>
              <a:rPr lang="en-US" sz="1900" dirty="0">
                <a:solidFill>
                  <a:srgbClr val="15213F"/>
                </a:solidFill>
                <a:latin typeface="Roboto" pitchFamily="34" charset="0"/>
                <a:ea typeface="Roboto" pitchFamily="34" charset="-122"/>
                <a:cs typeface="Roboto" pitchFamily="34" charset="-120"/>
              </a:rPr>
              <a:t>Assam</a:t>
            </a:r>
            <a:endParaRPr lang="en-US" sz="1900" dirty="0"/>
          </a:p>
        </p:txBody>
      </p:sp>
      <p:sp>
        <p:nvSpPr>
          <p:cNvPr id="15" name="Text 13"/>
          <p:cNvSpPr/>
          <p:nvPr/>
        </p:nvSpPr>
        <p:spPr>
          <a:xfrm>
            <a:off x="9445721" y="1847253"/>
            <a:ext cx="3849529" cy="385763"/>
          </a:xfrm>
          <a:prstGeom prst="rect">
            <a:avLst/>
          </a:prstGeom>
          <a:noFill/>
          <a:ln/>
        </p:spPr>
        <p:txBody>
          <a:bodyPr wrap="none" lIns="0" tIns="0" rIns="0" bIns="0" rtlCol="0" anchor="t"/>
          <a:lstStyle/>
          <a:p>
            <a:pPr marL="0" indent="0">
              <a:lnSpc>
                <a:spcPts val="3000"/>
              </a:lnSpc>
              <a:buNone/>
            </a:pPr>
            <a:r>
              <a:rPr lang="en-US" sz="2400" dirty="0">
                <a:solidFill>
                  <a:srgbClr val="3257B8"/>
                </a:solidFill>
                <a:latin typeface="Roboto Slab" pitchFamily="34" charset="0"/>
                <a:ea typeface="Roboto Slab" pitchFamily="34" charset="-122"/>
                <a:cs typeface="Roboto Slab" pitchFamily="34" charset="-120"/>
              </a:rPr>
              <a:t>Top District</a:t>
            </a:r>
            <a:endParaRPr lang="en-US" sz="2400" dirty="0"/>
          </a:p>
        </p:txBody>
      </p:sp>
      <p:sp>
        <p:nvSpPr>
          <p:cNvPr id="17" name="Text 8">
            <a:extLst>
              <a:ext uri="{FF2B5EF4-FFF2-40B4-BE49-F238E27FC236}">
                <a16:creationId xmlns:a16="http://schemas.microsoft.com/office/drawing/2014/main" id="{B5DDA683-A59D-D7C8-AEA3-B393813CFAFD}"/>
              </a:ext>
            </a:extLst>
          </p:cNvPr>
          <p:cNvSpPr/>
          <p:nvPr/>
        </p:nvSpPr>
        <p:spPr>
          <a:xfrm>
            <a:off x="9221015" y="2442744"/>
            <a:ext cx="3503890"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a:pPr>
            <a:r>
              <a:rPr lang="en-US" sz="1900" dirty="0" err="1">
                <a:latin typeface="Roboto" panose="02000000000000000000" pitchFamily="2" charset="0"/>
                <a:ea typeface="Roboto" panose="02000000000000000000" pitchFamily="2" charset="0"/>
                <a:cs typeface="Roboto" panose="02000000000000000000" pitchFamily="2" charset="0"/>
              </a:rPr>
              <a:t>Prakasam</a:t>
            </a:r>
            <a:r>
              <a:rPr lang="en-US" sz="1900" dirty="0">
                <a:latin typeface="Roboto" panose="02000000000000000000" pitchFamily="2" charset="0"/>
                <a:ea typeface="Roboto" panose="02000000000000000000" pitchFamily="2" charset="0"/>
                <a:cs typeface="Roboto" panose="02000000000000000000" pitchFamily="2" charset="0"/>
              </a:rPr>
              <a:t>, AP</a:t>
            </a:r>
          </a:p>
        </p:txBody>
      </p:sp>
      <p:sp>
        <p:nvSpPr>
          <p:cNvPr id="18" name="Text 9">
            <a:extLst>
              <a:ext uri="{FF2B5EF4-FFF2-40B4-BE49-F238E27FC236}">
                <a16:creationId xmlns:a16="http://schemas.microsoft.com/office/drawing/2014/main" id="{B37D4917-8F31-3EC8-8D08-715CF4BC5562}"/>
              </a:ext>
            </a:extLst>
          </p:cNvPr>
          <p:cNvSpPr/>
          <p:nvPr/>
        </p:nvSpPr>
        <p:spPr>
          <a:xfrm>
            <a:off x="9221015" y="2961201"/>
            <a:ext cx="3503890"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2"/>
            </a:pPr>
            <a:r>
              <a:rPr lang="en-US" sz="1900" dirty="0" err="1">
                <a:solidFill>
                  <a:srgbClr val="15213F"/>
                </a:solidFill>
                <a:latin typeface="Roboto" pitchFamily="34" charset="0"/>
                <a:ea typeface="Roboto" pitchFamily="34" charset="-122"/>
                <a:cs typeface="Roboto" pitchFamily="34" charset="-120"/>
              </a:rPr>
              <a:t>Visakapatanam</a:t>
            </a:r>
            <a:r>
              <a:rPr lang="en-US" sz="1900" dirty="0">
                <a:solidFill>
                  <a:srgbClr val="15213F"/>
                </a:solidFill>
                <a:latin typeface="Roboto" pitchFamily="34" charset="0"/>
                <a:ea typeface="Roboto" pitchFamily="34" charset="-122"/>
                <a:cs typeface="Roboto" pitchFamily="34" charset="-120"/>
              </a:rPr>
              <a:t>, AP</a:t>
            </a:r>
            <a:endParaRPr lang="en-US" sz="1900" dirty="0"/>
          </a:p>
        </p:txBody>
      </p:sp>
      <p:sp>
        <p:nvSpPr>
          <p:cNvPr id="19" name="Text 10">
            <a:extLst>
              <a:ext uri="{FF2B5EF4-FFF2-40B4-BE49-F238E27FC236}">
                <a16:creationId xmlns:a16="http://schemas.microsoft.com/office/drawing/2014/main" id="{BEB8DEB9-0CA1-81D7-98DA-BD8181569B97}"/>
              </a:ext>
            </a:extLst>
          </p:cNvPr>
          <p:cNvSpPr/>
          <p:nvPr/>
        </p:nvSpPr>
        <p:spPr>
          <a:xfrm>
            <a:off x="9221015" y="3442571"/>
            <a:ext cx="3503890"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3"/>
            </a:pPr>
            <a:r>
              <a:rPr lang="en-US" sz="1900" dirty="0" err="1">
                <a:solidFill>
                  <a:srgbClr val="15213F"/>
                </a:solidFill>
                <a:latin typeface="Roboto" pitchFamily="34" charset="0"/>
                <a:ea typeface="Roboto" pitchFamily="34" charset="-122"/>
                <a:cs typeface="Roboto" pitchFamily="34" charset="-120"/>
              </a:rPr>
              <a:t>Chitradurga</a:t>
            </a:r>
            <a:r>
              <a:rPr lang="en-US" sz="1900" dirty="0">
                <a:solidFill>
                  <a:srgbClr val="15213F"/>
                </a:solidFill>
                <a:latin typeface="Roboto" pitchFamily="34" charset="0"/>
                <a:ea typeface="Roboto" pitchFamily="34" charset="-122"/>
                <a:cs typeface="Roboto" pitchFamily="34" charset="-120"/>
              </a:rPr>
              <a:t>, KR</a:t>
            </a:r>
            <a:endParaRPr lang="en-US" sz="1900" dirty="0"/>
          </a:p>
        </p:txBody>
      </p:sp>
      <p:sp>
        <p:nvSpPr>
          <p:cNvPr id="20" name="Text 11">
            <a:extLst>
              <a:ext uri="{FF2B5EF4-FFF2-40B4-BE49-F238E27FC236}">
                <a16:creationId xmlns:a16="http://schemas.microsoft.com/office/drawing/2014/main" id="{0C3A9B8B-F2CE-7FB5-5194-C676D0AEE7DA}"/>
              </a:ext>
            </a:extLst>
          </p:cNvPr>
          <p:cNvSpPr/>
          <p:nvPr/>
        </p:nvSpPr>
        <p:spPr>
          <a:xfrm>
            <a:off x="9221015" y="3923941"/>
            <a:ext cx="3503890"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4"/>
            </a:pPr>
            <a:r>
              <a:rPr lang="en-US" sz="1900" dirty="0">
                <a:solidFill>
                  <a:srgbClr val="15213F"/>
                </a:solidFill>
                <a:latin typeface="Roboto" pitchFamily="34" charset="0"/>
                <a:ea typeface="Roboto" pitchFamily="34" charset="-122"/>
                <a:cs typeface="Roboto" pitchFamily="34" charset="-120"/>
              </a:rPr>
              <a:t>West Garo Hills, Meghalaya</a:t>
            </a:r>
            <a:endParaRPr lang="en-US" sz="1900" dirty="0"/>
          </a:p>
        </p:txBody>
      </p:sp>
      <p:sp>
        <p:nvSpPr>
          <p:cNvPr id="21" name="Text 12">
            <a:extLst>
              <a:ext uri="{FF2B5EF4-FFF2-40B4-BE49-F238E27FC236}">
                <a16:creationId xmlns:a16="http://schemas.microsoft.com/office/drawing/2014/main" id="{A287C9FD-C902-FCFC-AB1F-7716D182B0D9}"/>
              </a:ext>
            </a:extLst>
          </p:cNvPr>
          <p:cNvSpPr/>
          <p:nvPr/>
        </p:nvSpPr>
        <p:spPr>
          <a:xfrm>
            <a:off x="9221015" y="4405311"/>
            <a:ext cx="3503890"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5"/>
            </a:pPr>
            <a:r>
              <a:rPr lang="en-US" sz="1900" dirty="0" err="1">
                <a:solidFill>
                  <a:srgbClr val="15213F"/>
                </a:solidFill>
                <a:latin typeface="Roboto" pitchFamily="34" charset="0"/>
                <a:ea typeface="Roboto" pitchFamily="34" charset="-122"/>
                <a:cs typeface="Roboto" pitchFamily="34" charset="-120"/>
              </a:rPr>
              <a:t>Spsr</a:t>
            </a:r>
            <a:r>
              <a:rPr lang="en-US" sz="1900" dirty="0">
                <a:solidFill>
                  <a:srgbClr val="15213F"/>
                </a:solidFill>
                <a:latin typeface="Roboto" pitchFamily="34" charset="0"/>
                <a:ea typeface="Roboto" pitchFamily="34" charset="-122"/>
                <a:cs typeface="Roboto" pitchFamily="34" charset="-120"/>
              </a:rPr>
              <a:t> Nellore, AP</a:t>
            </a:r>
            <a:endParaRPr lang="en-US" sz="1900" dirty="0"/>
          </a:p>
        </p:txBody>
      </p:sp>
      <p:cxnSp>
        <p:nvCxnSpPr>
          <p:cNvPr id="23" name="Straight Connector 22">
            <a:extLst>
              <a:ext uri="{FF2B5EF4-FFF2-40B4-BE49-F238E27FC236}">
                <a16:creationId xmlns:a16="http://schemas.microsoft.com/office/drawing/2014/main" id="{AD48D818-E364-B133-C932-7003E353BB9A}"/>
              </a:ext>
            </a:extLst>
          </p:cNvPr>
          <p:cNvCxnSpPr>
            <a:cxnSpLocks/>
          </p:cNvCxnSpPr>
          <p:nvPr/>
        </p:nvCxnSpPr>
        <p:spPr>
          <a:xfrm flipH="1">
            <a:off x="8679582" y="1942911"/>
            <a:ext cx="22579" cy="6200251"/>
          </a:xfrm>
          <a:prstGeom prst="line">
            <a:avLst/>
          </a:prstGeom>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A7D34F84-CAE0-D09D-01C3-EE1439EE6AE1}"/>
              </a:ext>
            </a:extLst>
          </p:cNvPr>
          <p:cNvCxnSpPr>
            <a:cxnSpLocks/>
          </p:cNvCxnSpPr>
          <p:nvPr/>
        </p:nvCxnSpPr>
        <p:spPr>
          <a:xfrm flipH="1">
            <a:off x="8690871" y="4976772"/>
            <a:ext cx="5706798" cy="0"/>
          </a:xfrm>
          <a:prstGeom prst="line">
            <a:avLst/>
          </a:prstGeom>
        </p:spPr>
        <p:style>
          <a:lnRef idx="1">
            <a:schemeClr val="accent6"/>
          </a:lnRef>
          <a:fillRef idx="0">
            <a:schemeClr val="accent6"/>
          </a:fillRef>
          <a:effectRef idx="0">
            <a:schemeClr val="accent6"/>
          </a:effectRef>
          <a:fontRef idx="minor">
            <a:schemeClr val="tx1"/>
          </a:fontRef>
        </p:style>
      </p:cxnSp>
      <p:pic>
        <p:nvPicPr>
          <p:cNvPr id="29" name="Image 0" descr="preencoded.png">
            <a:extLst>
              <a:ext uri="{FF2B5EF4-FFF2-40B4-BE49-F238E27FC236}">
                <a16:creationId xmlns:a16="http://schemas.microsoft.com/office/drawing/2014/main" id="{B074DA7C-1798-BEA5-3DA8-0938715B69B5}"/>
              </a:ext>
            </a:extLst>
          </p:cNvPr>
          <p:cNvPicPr>
            <a:picLocks noChangeAspect="1"/>
          </p:cNvPicPr>
          <p:nvPr/>
        </p:nvPicPr>
        <p:blipFill>
          <a:blip r:embed="rId3"/>
          <a:stretch>
            <a:fillRect/>
          </a:stretch>
        </p:blipFill>
        <p:spPr>
          <a:xfrm>
            <a:off x="0" y="0"/>
            <a:ext cx="4752621" cy="8230553"/>
          </a:xfrm>
          <a:prstGeom prst="rect">
            <a:avLst/>
          </a:prstGeom>
        </p:spPr>
      </p:pic>
      <p:pic>
        <p:nvPicPr>
          <p:cNvPr id="31" name="Image 1" descr="preencoded.png"/>
          <p:cNvPicPr>
            <a:picLocks noChangeAspect="1"/>
          </p:cNvPicPr>
          <p:nvPr/>
        </p:nvPicPr>
        <p:blipFill>
          <a:blip r:embed="rId4"/>
          <a:stretch>
            <a:fillRect/>
          </a:stretch>
        </p:blipFill>
        <p:spPr>
          <a:xfrm>
            <a:off x="7492540" y="2425454"/>
            <a:ext cx="427077" cy="427077"/>
          </a:xfrm>
          <a:prstGeom prst="rect">
            <a:avLst/>
          </a:prstGeom>
        </p:spPr>
      </p:pic>
      <p:pic>
        <p:nvPicPr>
          <p:cNvPr id="32" name="Image 2" descr="preencoded.png"/>
          <p:cNvPicPr>
            <a:picLocks noChangeAspect="1"/>
          </p:cNvPicPr>
          <p:nvPr/>
        </p:nvPicPr>
        <p:blipFill>
          <a:blip r:embed="rId5"/>
          <a:stretch>
            <a:fillRect/>
          </a:stretch>
        </p:blipFill>
        <p:spPr>
          <a:xfrm>
            <a:off x="7470400" y="3287074"/>
            <a:ext cx="427077" cy="427077"/>
          </a:xfrm>
          <a:prstGeom prst="rect">
            <a:avLst/>
          </a:prstGeom>
        </p:spPr>
      </p:pic>
      <p:pic>
        <p:nvPicPr>
          <p:cNvPr id="33" name="Image 3" descr="preencoded.png"/>
          <p:cNvPicPr>
            <a:picLocks noChangeAspect="1"/>
          </p:cNvPicPr>
          <p:nvPr/>
        </p:nvPicPr>
        <p:blipFill>
          <a:blip r:embed="rId6"/>
          <a:stretch>
            <a:fillRect/>
          </a:stretch>
        </p:blipFill>
        <p:spPr>
          <a:xfrm>
            <a:off x="7470399" y="4263469"/>
            <a:ext cx="427077" cy="427077"/>
          </a:xfrm>
          <a:prstGeom prst="rect">
            <a:avLst/>
          </a:prstGeom>
        </p:spPr>
      </p:pic>
      <p:pic>
        <p:nvPicPr>
          <p:cNvPr id="34" name="Image 4" descr="preencoded.png"/>
          <p:cNvPicPr>
            <a:picLocks noChangeAspect="1"/>
          </p:cNvPicPr>
          <p:nvPr/>
        </p:nvPicPr>
        <p:blipFill>
          <a:blip r:embed="rId7"/>
          <a:stretch>
            <a:fillRect/>
          </a:stretch>
        </p:blipFill>
        <p:spPr>
          <a:xfrm>
            <a:off x="7452316" y="5098666"/>
            <a:ext cx="427077" cy="427077"/>
          </a:xfrm>
          <a:prstGeom prst="rect">
            <a:avLst/>
          </a:prstGeom>
        </p:spPr>
      </p:pic>
      <p:pic>
        <p:nvPicPr>
          <p:cNvPr id="2050" name="Picture 2" descr="Sugar Cane Doodle Stock Illustrations – 1,487 Sugar Cane Doodle Stock  Illustrations, Vectors &amp; Clipart - Dreamstime">
            <a:extLst>
              <a:ext uri="{FF2B5EF4-FFF2-40B4-BE49-F238E27FC236}">
                <a16:creationId xmlns:a16="http://schemas.microsoft.com/office/drawing/2014/main" id="{FA38A931-A54A-42ED-A655-2F4CEAA314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3277" y="5856788"/>
            <a:ext cx="541319" cy="5413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282571" y="626031"/>
            <a:ext cx="5687616" cy="710922"/>
          </a:xfrm>
          <a:prstGeom prst="rect">
            <a:avLst/>
          </a:prstGeom>
          <a:noFill/>
          <a:ln/>
        </p:spPr>
        <p:txBody>
          <a:bodyPr wrap="non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Seasonal Trends</a:t>
            </a:r>
            <a:endParaRPr lang="en-US" sz="4450" dirty="0"/>
          </a:p>
        </p:txBody>
      </p:sp>
      <p:sp>
        <p:nvSpPr>
          <p:cNvPr id="4" name="Shape 1"/>
          <p:cNvSpPr/>
          <p:nvPr/>
        </p:nvSpPr>
        <p:spPr>
          <a:xfrm>
            <a:off x="6608564" y="1678186"/>
            <a:ext cx="30480" cy="5925264"/>
          </a:xfrm>
          <a:prstGeom prst="roundRect">
            <a:avLst>
              <a:gd name="adj" fmla="val 111962"/>
            </a:avLst>
          </a:prstGeom>
          <a:solidFill>
            <a:srgbClr val="CFD2D8"/>
          </a:solidFill>
          <a:ln/>
        </p:spPr>
      </p:sp>
      <p:sp>
        <p:nvSpPr>
          <p:cNvPr id="5" name="Shape 2"/>
          <p:cNvSpPr/>
          <p:nvPr/>
        </p:nvSpPr>
        <p:spPr>
          <a:xfrm>
            <a:off x="6849249" y="2174677"/>
            <a:ext cx="796171" cy="30480"/>
          </a:xfrm>
          <a:prstGeom prst="roundRect">
            <a:avLst>
              <a:gd name="adj" fmla="val 111962"/>
            </a:avLst>
          </a:prstGeom>
          <a:solidFill>
            <a:srgbClr val="CFD2D8"/>
          </a:solidFill>
          <a:ln/>
        </p:spPr>
      </p:sp>
      <p:sp>
        <p:nvSpPr>
          <p:cNvPr id="6" name="Shape 3"/>
          <p:cNvSpPr/>
          <p:nvPr/>
        </p:nvSpPr>
        <p:spPr>
          <a:xfrm>
            <a:off x="6367879" y="1934051"/>
            <a:ext cx="511850" cy="511850"/>
          </a:xfrm>
          <a:prstGeom prst="roundRect">
            <a:avLst>
              <a:gd name="adj" fmla="val 6667"/>
            </a:avLst>
          </a:prstGeom>
          <a:solidFill>
            <a:srgbClr val="E9ECF2"/>
          </a:solidFill>
          <a:ln/>
        </p:spPr>
      </p:sp>
      <p:sp>
        <p:nvSpPr>
          <p:cNvPr id="7" name="Text 4"/>
          <p:cNvSpPr/>
          <p:nvPr/>
        </p:nvSpPr>
        <p:spPr>
          <a:xfrm>
            <a:off x="6553498" y="2019300"/>
            <a:ext cx="140613" cy="341233"/>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1</a:t>
            </a:r>
            <a:endParaRPr lang="en-US" sz="2650" dirty="0"/>
          </a:p>
        </p:txBody>
      </p:sp>
      <p:sp>
        <p:nvSpPr>
          <p:cNvPr id="8" name="Text 5"/>
          <p:cNvSpPr/>
          <p:nvPr/>
        </p:nvSpPr>
        <p:spPr>
          <a:xfrm>
            <a:off x="7875032" y="1905595"/>
            <a:ext cx="2843808" cy="355521"/>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Highest Production</a:t>
            </a:r>
            <a:endParaRPr lang="en-US" sz="2200" dirty="0"/>
          </a:p>
        </p:txBody>
      </p:sp>
      <p:sp>
        <p:nvSpPr>
          <p:cNvPr id="9" name="Text 6"/>
          <p:cNvSpPr/>
          <p:nvPr/>
        </p:nvSpPr>
        <p:spPr>
          <a:xfrm>
            <a:off x="7875032" y="2397562"/>
            <a:ext cx="5959197" cy="363974"/>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Kharif Season</a:t>
            </a:r>
            <a:endParaRPr lang="en-US" sz="1750" dirty="0"/>
          </a:p>
        </p:txBody>
      </p:sp>
      <p:sp>
        <p:nvSpPr>
          <p:cNvPr id="10" name="Shape 7"/>
          <p:cNvSpPr/>
          <p:nvPr/>
        </p:nvSpPr>
        <p:spPr>
          <a:xfrm>
            <a:off x="6849249" y="3712845"/>
            <a:ext cx="796171" cy="30480"/>
          </a:xfrm>
          <a:prstGeom prst="roundRect">
            <a:avLst>
              <a:gd name="adj" fmla="val 111962"/>
            </a:avLst>
          </a:prstGeom>
          <a:solidFill>
            <a:srgbClr val="CFD2D8"/>
          </a:solidFill>
          <a:ln/>
        </p:spPr>
      </p:sp>
      <p:sp>
        <p:nvSpPr>
          <p:cNvPr id="11" name="Shape 8"/>
          <p:cNvSpPr/>
          <p:nvPr/>
        </p:nvSpPr>
        <p:spPr>
          <a:xfrm>
            <a:off x="6367879" y="3472220"/>
            <a:ext cx="511850" cy="511850"/>
          </a:xfrm>
          <a:prstGeom prst="roundRect">
            <a:avLst>
              <a:gd name="adj" fmla="val 6667"/>
            </a:avLst>
          </a:prstGeom>
          <a:solidFill>
            <a:srgbClr val="E9ECF2"/>
          </a:solidFill>
          <a:ln/>
        </p:spPr>
      </p:sp>
      <p:sp>
        <p:nvSpPr>
          <p:cNvPr id="12" name="Text 9"/>
          <p:cNvSpPr/>
          <p:nvPr/>
        </p:nvSpPr>
        <p:spPr>
          <a:xfrm>
            <a:off x="6529566" y="3557468"/>
            <a:ext cx="188476" cy="341233"/>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2</a:t>
            </a:r>
            <a:endParaRPr lang="en-US" sz="2650" dirty="0"/>
          </a:p>
        </p:txBody>
      </p:sp>
      <p:sp>
        <p:nvSpPr>
          <p:cNvPr id="13" name="Text 10"/>
          <p:cNvSpPr/>
          <p:nvPr/>
        </p:nvSpPr>
        <p:spPr>
          <a:xfrm>
            <a:off x="7875032" y="3443764"/>
            <a:ext cx="2843808" cy="355521"/>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Lowest Production</a:t>
            </a:r>
            <a:endParaRPr lang="en-US" sz="2200" dirty="0"/>
          </a:p>
        </p:txBody>
      </p:sp>
      <p:sp>
        <p:nvSpPr>
          <p:cNvPr id="14" name="Text 11"/>
          <p:cNvSpPr/>
          <p:nvPr/>
        </p:nvSpPr>
        <p:spPr>
          <a:xfrm>
            <a:off x="7875032" y="3935730"/>
            <a:ext cx="5959197" cy="363974"/>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Winter Season</a:t>
            </a:r>
            <a:endParaRPr lang="en-US" sz="1750" dirty="0"/>
          </a:p>
        </p:txBody>
      </p:sp>
      <p:sp>
        <p:nvSpPr>
          <p:cNvPr id="15" name="Shape 12"/>
          <p:cNvSpPr/>
          <p:nvPr/>
        </p:nvSpPr>
        <p:spPr>
          <a:xfrm>
            <a:off x="6849249" y="5251013"/>
            <a:ext cx="796171" cy="30480"/>
          </a:xfrm>
          <a:prstGeom prst="roundRect">
            <a:avLst>
              <a:gd name="adj" fmla="val 111962"/>
            </a:avLst>
          </a:prstGeom>
          <a:solidFill>
            <a:srgbClr val="CFD2D8"/>
          </a:solidFill>
          <a:ln/>
        </p:spPr>
      </p:sp>
      <p:sp>
        <p:nvSpPr>
          <p:cNvPr id="16" name="Shape 13"/>
          <p:cNvSpPr/>
          <p:nvPr/>
        </p:nvSpPr>
        <p:spPr>
          <a:xfrm>
            <a:off x="6367879" y="5010388"/>
            <a:ext cx="511850" cy="511850"/>
          </a:xfrm>
          <a:prstGeom prst="roundRect">
            <a:avLst>
              <a:gd name="adj" fmla="val 6667"/>
            </a:avLst>
          </a:prstGeom>
          <a:solidFill>
            <a:srgbClr val="E9ECF2"/>
          </a:solidFill>
          <a:ln/>
        </p:spPr>
      </p:sp>
      <p:sp>
        <p:nvSpPr>
          <p:cNvPr id="17" name="Text 14"/>
          <p:cNvSpPr/>
          <p:nvPr/>
        </p:nvSpPr>
        <p:spPr>
          <a:xfrm>
            <a:off x="6531590" y="5095637"/>
            <a:ext cx="184309" cy="341233"/>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3</a:t>
            </a:r>
            <a:endParaRPr lang="en-US" sz="2650" dirty="0"/>
          </a:p>
        </p:txBody>
      </p:sp>
      <p:sp>
        <p:nvSpPr>
          <p:cNvPr id="18" name="Text 15"/>
          <p:cNvSpPr/>
          <p:nvPr/>
        </p:nvSpPr>
        <p:spPr>
          <a:xfrm>
            <a:off x="7875032" y="4981932"/>
            <a:ext cx="2843808" cy="355521"/>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Highest Area Sown</a:t>
            </a:r>
            <a:endParaRPr lang="en-US" sz="2200" dirty="0"/>
          </a:p>
        </p:txBody>
      </p:sp>
      <p:sp>
        <p:nvSpPr>
          <p:cNvPr id="19" name="Text 16"/>
          <p:cNvSpPr/>
          <p:nvPr/>
        </p:nvSpPr>
        <p:spPr>
          <a:xfrm>
            <a:off x="7875032" y="5473898"/>
            <a:ext cx="5959197" cy="363974"/>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Kharif Season</a:t>
            </a:r>
            <a:endParaRPr lang="en-US" sz="1750" dirty="0"/>
          </a:p>
        </p:txBody>
      </p:sp>
      <p:sp>
        <p:nvSpPr>
          <p:cNvPr id="20" name="Shape 17"/>
          <p:cNvSpPr/>
          <p:nvPr/>
        </p:nvSpPr>
        <p:spPr>
          <a:xfrm>
            <a:off x="6849249" y="6789182"/>
            <a:ext cx="796171" cy="30480"/>
          </a:xfrm>
          <a:prstGeom prst="roundRect">
            <a:avLst>
              <a:gd name="adj" fmla="val 111962"/>
            </a:avLst>
          </a:prstGeom>
          <a:solidFill>
            <a:srgbClr val="CFD2D8"/>
          </a:solidFill>
          <a:ln/>
        </p:spPr>
      </p:sp>
      <p:sp>
        <p:nvSpPr>
          <p:cNvPr id="21" name="Shape 18"/>
          <p:cNvSpPr/>
          <p:nvPr/>
        </p:nvSpPr>
        <p:spPr>
          <a:xfrm>
            <a:off x="6367879" y="6548557"/>
            <a:ext cx="511850" cy="511850"/>
          </a:xfrm>
          <a:prstGeom prst="roundRect">
            <a:avLst>
              <a:gd name="adj" fmla="val 6667"/>
            </a:avLst>
          </a:prstGeom>
          <a:solidFill>
            <a:srgbClr val="E9ECF2"/>
          </a:solidFill>
          <a:ln/>
        </p:spPr>
      </p:sp>
      <p:sp>
        <p:nvSpPr>
          <p:cNvPr id="22" name="Text 19"/>
          <p:cNvSpPr/>
          <p:nvPr/>
        </p:nvSpPr>
        <p:spPr>
          <a:xfrm>
            <a:off x="6524923" y="6633805"/>
            <a:ext cx="197763" cy="341233"/>
          </a:xfrm>
          <a:prstGeom prst="rect">
            <a:avLst/>
          </a:prstGeom>
          <a:noFill/>
          <a:ln/>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4</a:t>
            </a:r>
            <a:endParaRPr lang="en-US" sz="2650" dirty="0"/>
          </a:p>
        </p:txBody>
      </p:sp>
      <p:sp>
        <p:nvSpPr>
          <p:cNvPr id="23" name="Text 20"/>
          <p:cNvSpPr/>
          <p:nvPr/>
        </p:nvSpPr>
        <p:spPr>
          <a:xfrm>
            <a:off x="7875032" y="6520101"/>
            <a:ext cx="2843808" cy="355521"/>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Lowest Area Sown</a:t>
            </a:r>
            <a:endParaRPr lang="en-US" sz="2200" dirty="0"/>
          </a:p>
        </p:txBody>
      </p:sp>
      <p:sp>
        <p:nvSpPr>
          <p:cNvPr id="24" name="Text 21"/>
          <p:cNvSpPr/>
          <p:nvPr/>
        </p:nvSpPr>
        <p:spPr>
          <a:xfrm>
            <a:off x="7875032" y="7012067"/>
            <a:ext cx="5959197" cy="363974"/>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Winter Season</a:t>
            </a:r>
            <a:endParaRPr lang="en-US" sz="1750" dirty="0"/>
          </a:p>
        </p:txBody>
      </p:sp>
      <p:pic>
        <p:nvPicPr>
          <p:cNvPr id="3074" name="Picture 2" descr="158,800+ Four Seasons Stock Photos, Pictures &amp; Royalty-Free Images - iStock  | Four seasons tree, Four seasons icons, Four seasons abstract">
            <a:extLst>
              <a:ext uri="{FF2B5EF4-FFF2-40B4-BE49-F238E27FC236}">
                <a16:creationId xmlns:a16="http://schemas.microsoft.com/office/drawing/2014/main" id="{B70BCF8C-8FAB-208A-2DAE-EFCA89B7C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2930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93789"/>
          </a:xfrm>
          <a:prstGeom prst="rect">
            <a:avLst/>
          </a:prstGeom>
        </p:spPr>
      </p:pic>
      <p:sp>
        <p:nvSpPr>
          <p:cNvPr id="3" name="Text 0"/>
          <p:cNvSpPr/>
          <p:nvPr/>
        </p:nvSpPr>
        <p:spPr>
          <a:xfrm>
            <a:off x="754261" y="3457575"/>
            <a:ext cx="8763953" cy="673418"/>
          </a:xfrm>
          <a:prstGeom prst="rect">
            <a:avLst/>
          </a:prstGeom>
          <a:noFill/>
          <a:ln/>
        </p:spPr>
        <p:txBody>
          <a:bodyPr wrap="none" lIns="0" tIns="0" rIns="0" bIns="0" rtlCol="0" anchor="t"/>
          <a:lstStyle/>
          <a:p>
            <a:pPr marL="0" indent="0">
              <a:lnSpc>
                <a:spcPts val="5300"/>
              </a:lnSpc>
              <a:buNone/>
            </a:pPr>
            <a:r>
              <a:rPr lang="en-US" sz="4200" dirty="0">
                <a:solidFill>
                  <a:srgbClr val="3257B8"/>
                </a:solidFill>
                <a:latin typeface="Roboto Slab" pitchFamily="34" charset="0"/>
                <a:ea typeface="Roboto Slab" pitchFamily="34" charset="-122"/>
                <a:cs typeface="Roboto Slab" pitchFamily="34" charset="-120"/>
              </a:rPr>
              <a:t>Regional Crop Production Patterns</a:t>
            </a:r>
            <a:endParaRPr lang="en-US" sz="4200" dirty="0"/>
          </a:p>
        </p:txBody>
      </p:sp>
      <p:sp>
        <p:nvSpPr>
          <p:cNvPr id="4" name="Shape 1"/>
          <p:cNvSpPr/>
          <p:nvPr/>
        </p:nvSpPr>
        <p:spPr>
          <a:xfrm>
            <a:off x="754261" y="4696658"/>
            <a:ext cx="484823" cy="484823"/>
          </a:xfrm>
          <a:prstGeom prst="roundRect">
            <a:avLst>
              <a:gd name="adj" fmla="val 6668"/>
            </a:avLst>
          </a:prstGeom>
          <a:solidFill>
            <a:srgbClr val="E9ECF2"/>
          </a:solidFill>
          <a:ln/>
        </p:spPr>
      </p:sp>
      <p:sp>
        <p:nvSpPr>
          <p:cNvPr id="5" name="Text 2"/>
          <p:cNvSpPr/>
          <p:nvPr/>
        </p:nvSpPr>
        <p:spPr>
          <a:xfrm>
            <a:off x="929997" y="4777383"/>
            <a:ext cx="133231" cy="323255"/>
          </a:xfrm>
          <a:prstGeom prst="rect">
            <a:avLst/>
          </a:prstGeom>
          <a:noFill/>
          <a:ln/>
        </p:spPr>
        <p:txBody>
          <a:bodyPr wrap="none" lIns="0" tIns="0" rIns="0" bIns="0" rtlCol="0" anchor="t"/>
          <a:lstStyle/>
          <a:p>
            <a:pPr marL="0" indent="0" algn="ctr">
              <a:lnSpc>
                <a:spcPts val="2500"/>
              </a:lnSpc>
              <a:buNone/>
            </a:pPr>
            <a:r>
              <a:rPr lang="en-US" sz="2500" dirty="0">
                <a:solidFill>
                  <a:srgbClr val="15213F"/>
                </a:solidFill>
                <a:latin typeface="Roboto Slab" pitchFamily="34" charset="0"/>
                <a:ea typeface="Roboto Slab" pitchFamily="34" charset="-122"/>
                <a:cs typeface="Roboto Slab" pitchFamily="34" charset="-120"/>
              </a:rPr>
              <a:t>1</a:t>
            </a:r>
            <a:endParaRPr lang="en-US" sz="2500" dirty="0"/>
          </a:p>
        </p:txBody>
      </p:sp>
      <p:sp>
        <p:nvSpPr>
          <p:cNvPr id="6" name="Text 3"/>
          <p:cNvSpPr/>
          <p:nvPr/>
        </p:nvSpPr>
        <p:spPr>
          <a:xfrm>
            <a:off x="1454587" y="4696658"/>
            <a:ext cx="3319582" cy="336709"/>
          </a:xfrm>
          <a:prstGeom prst="rect">
            <a:avLst/>
          </a:prstGeom>
          <a:noFill/>
          <a:ln/>
        </p:spPr>
        <p:txBody>
          <a:bodyPr wrap="none" lIns="0" tIns="0" rIns="0" bIns="0" rtlCol="0" anchor="t"/>
          <a:lstStyle/>
          <a:p>
            <a:pPr marL="0" indent="0">
              <a:lnSpc>
                <a:spcPts val="2650"/>
              </a:lnSpc>
              <a:buNone/>
            </a:pPr>
            <a:r>
              <a:rPr lang="en-US" sz="2100" dirty="0">
                <a:solidFill>
                  <a:srgbClr val="15213F"/>
                </a:solidFill>
                <a:latin typeface="Roboto Slab" pitchFamily="34" charset="0"/>
                <a:ea typeface="Roboto Slab" pitchFamily="34" charset="-122"/>
                <a:cs typeface="Roboto Slab" pitchFamily="34" charset="-120"/>
              </a:rPr>
              <a:t>Highest Producing Region</a:t>
            </a:r>
            <a:endParaRPr lang="en-US" sz="2100" dirty="0"/>
          </a:p>
        </p:txBody>
      </p:sp>
      <p:sp>
        <p:nvSpPr>
          <p:cNvPr id="7" name="Text 4"/>
          <p:cNvSpPr/>
          <p:nvPr/>
        </p:nvSpPr>
        <p:spPr>
          <a:xfrm>
            <a:off x="1454587" y="5162669"/>
            <a:ext cx="5752862" cy="689610"/>
          </a:xfrm>
          <a:prstGeom prst="rect">
            <a:avLst/>
          </a:prstGeom>
          <a:noFill/>
          <a:ln/>
        </p:spPr>
        <p:txBody>
          <a:bodyPr wrap="square" lIns="0" tIns="0" rIns="0" bIns="0" rtlCol="0" anchor="t"/>
          <a:lstStyle/>
          <a:p>
            <a:pPr marL="0" indent="0">
              <a:lnSpc>
                <a:spcPts val="2700"/>
              </a:lnSpc>
              <a:buNone/>
            </a:pPr>
            <a:r>
              <a:rPr lang="en-US" sz="1650" dirty="0">
                <a:solidFill>
                  <a:srgbClr val="15213F"/>
                </a:solidFill>
                <a:latin typeface="Roboto" pitchFamily="34" charset="0"/>
                <a:ea typeface="Roboto" pitchFamily="34" charset="-122"/>
                <a:cs typeface="Roboto" pitchFamily="34" charset="-120"/>
              </a:rPr>
              <a:t>Uttar Pradesh is the region with the highest crop production in India.</a:t>
            </a:r>
            <a:endParaRPr lang="en-US" sz="1650" dirty="0"/>
          </a:p>
        </p:txBody>
      </p:sp>
      <p:sp>
        <p:nvSpPr>
          <p:cNvPr id="8" name="Shape 5"/>
          <p:cNvSpPr/>
          <p:nvPr/>
        </p:nvSpPr>
        <p:spPr>
          <a:xfrm>
            <a:off x="7422952" y="4696658"/>
            <a:ext cx="484823" cy="484823"/>
          </a:xfrm>
          <a:prstGeom prst="roundRect">
            <a:avLst>
              <a:gd name="adj" fmla="val 6668"/>
            </a:avLst>
          </a:prstGeom>
          <a:solidFill>
            <a:srgbClr val="E9ECF2"/>
          </a:solidFill>
          <a:ln/>
        </p:spPr>
      </p:sp>
      <p:sp>
        <p:nvSpPr>
          <p:cNvPr id="9" name="Text 6"/>
          <p:cNvSpPr/>
          <p:nvPr/>
        </p:nvSpPr>
        <p:spPr>
          <a:xfrm>
            <a:off x="7576066" y="4777383"/>
            <a:ext cx="178475" cy="323255"/>
          </a:xfrm>
          <a:prstGeom prst="rect">
            <a:avLst/>
          </a:prstGeom>
          <a:noFill/>
          <a:ln/>
        </p:spPr>
        <p:txBody>
          <a:bodyPr wrap="none" lIns="0" tIns="0" rIns="0" bIns="0" rtlCol="0" anchor="t"/>
          <a:lstStyle/>
          <a:p>
            <a:pPr marL="0" indent="0" algn="ctr">
              <a:lnSpc>
                <a:spcPts val="2500"/>
              </a:lnSpc>
              <a:buNone/>
            </a:pPr>
            <a:r>
              <a:rPr lang="en-US" sz="2500" dirty="0">
                <a:solidFill>
                  <a:srgbClr val="15213F"/>
                </a:solidFill>
                <a:latin typeface="Roboto Slab" pitchFamily="34" charset="0"/>
                <a:ea typeface="Roboto Slab" pitchFamily="34" charset="-122"/>
                <a:cs typeface="Roboto Slab" pitchFamily="34" charset="-120"/>
              </a:rPr>
              <a:t>2</a:t>
            </a:r>
            <a:endParaRPr lang="en-US" sz="2500" dirty="0"/>
          </a:p>
        </p:txBody>
      </p:sp>
      <p:sp>
        <p:nvSpPr>
          <p:cNvPr id="10" name="Text 7"/>
          <p:cNvSpPr/>
          <p:nvPr/>
        </p:nvSpPr>
        <p:spPr>
          <a:xfrm>
            <a:off x="8123277" y="4696658"/>
            <a:ext cx="3244691" cy="336709"/>
          </a:xfrm>
          <a:prstGeom prst="rect">
            <a:avLst/>
          </a:prstGeom>
          <a:noFill/>
          <a:ln/>
        </p:spPr>
        <p:txBody>
          <a:bodyPr wrap="none" lIns="0" tIns="0" rIns="0" bIns="0" rtlCol="0" anchor="t"/>
          <a:lstStyle/>
          <a:p>
            <a:pPr marL="0" indent="0">
              <a:lnSpc>
                <a:spcPts val="2650"/>
              </a:lnSpc>
              <a:buNone/>
            </a:pPr>
            <a:r>
              <a:rPr lang="en-US" sz="2100" dirty="0">
                <a:solidFill>
                  <a:srgbClr val="15213F"/>
                </a:solidFill>
                <a:latin typeface="Roboto Slab" pitchFamily="34" charset="0"/>
                <a:ea typeface="Roboto Slab" pitchFamily="34" charset="-122"/>
                <a:cs typeface="Roboto Slab" pitchFamily="34" charset="-120"/>
              </a:rPr>
              <a:t>Lowest Producing Region</a:t>
            </a:r>
            <a:endParaRPr lang="en-US" sz="2100" dirty="0"/>
          </a:p>
        </p:txBody>
      </p:sp>
      <p:sp>
        <p:nvSpPr>
          <p:cNvPr id="11" name="Text 8"/>
          <p:cNvSpPr/>
          <p:nvPr/>
        </p:nvSpPr>
        <p:spPr>
          <a:xfrm>
            <a:off x="8123277" y="5162669"/>
            <a:ext cx="5752862" cy="689610"/>
          </a:xfrm>
          <a:prstGeom prst="rect">
            <a:avLst/>
          </a:prstGeom>
          <a:noFill/>
          <a:ln/>
        </p:spPr>
        <p:txBody>
          <a:bodyPr wrap="square" lIns="0" tIns="0" rIns="0" bIns="0" rtlCol="0" anchor="t"/>
          <a:lstStyle/>
          <a:p>
            <a:pPr marL="0" indent="0">
              <a:lnSpc>
                <a:spcPts val="2700"/>
              </a:lnSpc>
              <a:buNone/>
            </a:pPr>
            <a:r>
              <a:rPr lang="en-US" sz="1650" dirty="0">
                <a:solidFill>
                  <a:srgbClr val="15213F"/>
                </a:solidFill>
                <a:latin typeface="Roboto" pitchFamily="34" charset="0"/>
                <a:ea typeface="Roboto" pitchFamily="34" charset="-122"/>
                <a:cs typeface="Roboto" pitchFamily="34" charset="-120"/>
              </a:rPr>
              <a:t>Chandigarh is the region with the lowest crop production in India.</a:t>
            </a:r>
            <a:endParaRPr lang="en-US" sz="1650" dirty="0"/>
          </a:p>
        </p:txBody>
      </p:sp>
      <p:sp>
        <p:nvSpPr>
          <p:cNvPr id="12" name="Shape 9"/>
          <p:cNvSpPr/>
          <p:nvPr/>
        </p:nvSpPr>
        <p:spPr>
          <a:xfrm>
            <a:off x="754261" y="6310193"/>
            <a:ext cx="484823" cy="484823"/>
          </a:xfrm>
          <a:prstGeom prst="roundRect">
            <a:avLst>
              <a:gd name="adj" fmla="val 6668"/>
            </a:avLst>
          </a:prstGeom>
          <a:solidFill>
            <a:srgbClr val="E9ECF2"/>
          </a:solidFill>
          <a:ln/>
        </p:spPr>
      </p:sp>
      <p:sp>
        <p:nvSpPr>
          <p:cNvPr id="13" name="Text 10"/>
          <p:cNvSpPr/>
          <p:nvPr/>
        </p:nvSpPr>
        <p:spPr>
          <a:xfrm>
            <a:off x="909399" y="6390918"/>
            <a:ext cx="174546" cy="323255"/>
          </a:xfrm>
          <a:prstGeom prst="rect">
            <a:avLst/>
          </a:prstGeom>
          <a:noFill/>
          <a:ln/>
        </p:spPr>
        <p:txBody>
          <a:bodyPr wrap="none" lIns="0" tIns="0" rIns="0" bIns="0" rtlCol="0" anchor="t"/>
          <a:lstStyle/>
          <a:p>
            <a:pPr marL="0" indent="0" algn="ctr">
              <a:lnSpc>
                <a:spcPts val="2500"/>
              </a:lnSpc>
              <a:buNone/>
            </a:pPr>
            <a:r>
              <a:rPr lang="en-US" sz="2500" dirty="0">
                <a:solidFill>
                  <a:srgbClr val="15213F"/>
                </a:solidFill>
                <a:latin typeface="Roboto Slab" pitchFamily="34" charset="0"/>
                <a:ea typeface="Roboto Slab" pitchFamily="34" charset="-122"/>
                <a:cs typeface="Roboto Slab" pitchFamily="34" charset="-120"/>
              </a:rPr>
              <a:t>3</a:t>
            </a:r>
            <a:endParaRPr lang="en-US" sz="2500" dirty="0"/>
          </a:p>
        </p:txBody>
      </p:sp>
      <p:sp>
        <p:nvSpPr>
          <p:cNvPr id="14" name="Text 11"/>
          <p:cNvSpPr/>
          <p:nvPr/>
        </p:nvSpPr>
        <p:spPr>
          <a:xfrm>
            <a:off x="1454587" y="6310193"/>
            <a:ext cx="2693789" cy="336709"/>
          </a:xfrm>
          <a:prstGeom prst="rect">
            <a:avLst/>
          </a:prstGeom>
          <a:noFill/>
          <a:ln/>
        </p:spPr>
        <p:txBody>
          <a:bodyPr wrap="none" lIns="0" tIns="0" rIns="0" bIns="0" rtlCol="0" anchor="t"/>
          <a:lstStyle/>
          <a:p>
            <a:pPr marL="0" indent="0">
              <a:lnSpc>
                <a:spcPts val="2650"/>
              </a:lnSpc>
              <a:buNone/>
            </a:pPr>
            <a:r>
              <a:rPr lang="en-US" sz="2100" dirty="0">
                <a:solidFill>
                  <a:srgbClr val="15213F"/>
                </a:solidFill>
                <a:latin typeface="Roboto Slab" pitchFamily="34" charset="0"/>
                <a:ea typeface="Roboto Slab" pitchFamily="34" charset="-122"/>
                <a:cs typeface="Roboto Slab" pitchFamily="34" charset="-120"/>
              </a:rPr>
              <a:t>Seasonal Variations</a:t>
            </a:r>
            <a:endParaRPr lang="en-US" sz="2100" dirty="0"/>
          </a:p>
        </p:txBody>
      </p:sp>
      <p:sp>
        <p:nvSpPr>
          <p:cNvPr id="15" name="Text 12"/>
          <p:cNvSpPr/>
          <p:nvPr/>
        </p:nvSpPr>
        <p:spPr>
          <a:xfrm>
            <a:off x="1454587" y="6776204"/>
            <a:ext cx="5752862" cy="689610"/>
          </a:xfrm>
          <a:prstGeom prst="rect">
            <a:avLst/>
          </a:prstGeom>
          <a:noFill/>
          <a:ln/>
        </p:spPr>
        <p:txBody>
          <a:bodyPr wrap="square" lIns="0" tIns="0" rIns="0" bIns="0" rtlCol="0" anchor="t"/>
          <a:lstStyle/>
          <a:p>
            <a:pPr marL="0" indent="0">
              <a:lnSpc>
                <a:spcPts val="2700"/>
              </a:lnSpc>
              <a:buNone/>
            </a:pPr>
            <a:r>
              <a:rPr lang="en-US" sz="1650" dirty="0">
                <a:solidFill>
                  <a:srgbClr val="15213F"/>
                </a:solidFill>
                <a:latin typeface="Roboto" pitchFamily="34" charset="0"/>
                <a:ea typeface="Roboto" pitchFamily="34" charset="-122"/>
                <a:cs typeface="Roboto" pitchFamily="34" charset="-120"/>
              </a:rPr>
              <a:t>The Kharif season witnesses the highest crop production, while the Winter season has the lowest.</a:t>
            </a:r>
            <a:endParaRPr lang="en-US" sz="1650" dirty="0"/>
          </a:p>
        </p:txBody>
      </p:sp>
      <p:sp>
        <p:nvSpPr>
          <p:cNvPr id="16" name="Shape 13"/>
          <p:cNvSpPr/>
          <p:nvPr/>
        </p:nvSpPr>
        <p:spPr>
          <a:xfrm>
            <a:off x="7422952" y="6310193"/>
            <a:ext cx="484823" cy="484823"/>
          </a:xfrm>
          <a:prstGeom prst="roundRect">
            <a:avLst>
              <a:gd name="adj" fmla="val 6668"/>
            </a:avLst>
          </a:prstGeom>
          <a:solidFill>
            <a:srgbClr val="E9ECF2"/>
          </a:solidFill>
          <a:ln/>
        </p:spPr>
      </p:sp>
      <p:sp>
        <p:nvSpPr>
          <p:cNvPr id="17" name="Text 14"/>
          <p:cNvSpPr/>
          <p:nvPr/>
        </p:nvSpPr>
        <p:spPr>
          <a:xfrm>
            <a:off x="7571661" y="6390918"/>
            <a:ext cx="187404" cy="323255"/>
          </a:xfrm>
          <a:prstGeom prst="rect">
            <a:avLst/>
          </a:prstGeom>
          <a:noFill/>
          <a:ln/>
        </p:spPr>
        <p:txBody>
          <a:bodyPr wrap="none" lIns="0" tIns="0" rIns="0" bIns="0" rtlCol="0" anchor="t"/>
          <a:lstStyle/>
          <a:p>
            <a:pPr marL="0" indent="0" algn="ctr">
              <a:lnSpc>
                <a:spcPts val="2500"/>
              </a:lnSpc>
              <a:buNone/>
            </a:pPr>
            <a:r>
              <a:rPr lang="en-US" sz="2500" dirty="0">
                <a:solidFill>
                  <a:srgbClr val="15213F"/>
                </a:solidFill>
                <a:latin typeface="Roboto Slab" pitchFamily="34" charset="0"/>
                <a:ea typeface="Roboto Slab" pitchFamily="34" charset="-122"/>
                <a:cs typeface="Roboto Slab" pitchFamily="34" charset="-120"/>
              </a:rPr>
              <a:t>4</a:t>
            </a:r>
            <a:endParaRPr lang="en-US" sz="2500" dirty="0"/>
          </a:p>
        </p:txBody>
      </p:sp>
      <p:sp>
        <p:nvSpPr>
          <p:cNvPr id="18" name="Text 15"/>
          <p:cNvSpPr/>
          <p:nvPr/>
        </p:nvSpPr>
        <p:spPr>
          <a:xfrm>
            <a:off x="8123277" y="6310193"/>
            <a:ext cx="2693789" cy="336709"/>
          </a:xfrm>
          <a:prstGeom prst="rect">
            <a:avLst/>
          </a:prstGeom>
          <a:noFill/>
          <a:ln/>
        </p:spPr>
        <p:txBody>
          <a:bodyPr wrap="none" lIns="0" tIns="0" rIns="0" bIns="0" rtlCol="0" anchor="t"/>
          <a:lstStyle/>
          <a:p>
            <a:pPr marL="0" indent="0">
              <a:lnSpc>
                <a:spcPts val="2650"/>
              </a:lnSpc>
              <a:buNone/>
            </a:pPr>
            <a:r>
              <a:rPr lang="en-US" sz="2100" dirty="0">
                <a:solidFill>
                  <a:srgbClr val="15213F"/>
                </a:solidFill>
                <a:latin typeface="Roboto Slab" pitchFamily="34" charset="0"/>
                <a:ea typeface="Roboto Slab" pitchFamily="34" charset="-122"/>
                <a:cs typeface="Roboto Slab" pitchFamily="34" charset="-120"/>
              </a:rPr>
              <a:t>Top Producing States</a:t>
            </a:r>
            <a:endParaRPr lang="en-US" sz="2100" dirty="0"/>
          </a:p>
        </p:txBody>
      </p:sp>
      <p:sp>
        <p:nvSpPr>
          <p:cNvPr id="19" name="Text 16"/>
          <p:cNvSpPr/>
          <p:nvPr/>
        </p:nvSpPr>
        <p:spPr>
          <a:xfrm>
            <a:off x="8123277" y="6776204"/>
            <a:ext cx="5752862" cy="689610"/>
          </a:xfrm>
          <a:prstGeom prst="rect">
            <a:avLst/>
          </a:prstGeom>
          <a:noFill/>
          <a:ln/>
        </p:spPr>
        <p:txBody>
          <a:bodyPr wrap="square" lIns="0" tIns="0" rIns="0" bIns="0" rtlCol="0" anchor="t"/>
          <a:lstStyle/>
          <a:p>
            <a:pPr marL="0" indent="0">
              <a:lnSpc>
                <a:spcPts val="2700"/>
              </a:lnSpc>
              <a:buNone/>
            </a:pPr>
            <a:r>
              <a:rPr lang="en-US" sz="1650" dirty="0">
                <a:solidFill>
                  <a:srgbClr val="15213F"/>
                </a:solidFill>
                <a:latin typeface="Roboto" pitchFamily="34" charset="0"/>
                <a:ea typeface="Roboto" pitchFamily="34" charset="-122"/>
                <a:cs typeface="Roboto" pitchFamily="34" charset="-120"/>
              </a:rPr>
              <a:t>The top 5 states with the highest crop production are Uttar Pradesh, Karnataka, Bihar, Madhya Pradesh, and Assam.</a:t>
            </a:r>
            <a:endParaRPr lang="en-US" sz="16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9148" y="639008"/>
            <a:ext cx="5948124" cy="713542"/>
          </a:xfrm>
          <a:prstGeom prst="rect">
            <a:avLst/>
          </a:prstGeom>
          <a:noFill/>
          <a:ln/>
        </p:spPr>
        <p:txBody>
          <a:bodyPr wrap="none" lIns="0" tIns="0" rIns="0" bIns="0" rtlCol="0" anchor="t"/>
          <a:lstStyle/>
          <a:p>
            <a:pPr marL="0" indent="0">
              <a:lnSpc>
                <a:spcPts val="5600"/>
              </a:lnSpc>
              <a:buNone/>
            </a:pPr>
            <a:r>
              <a:rPr lang="en-US" sz="4450" dirty="0">
                <a:solidFill>
                  <a:srgbClr val="3257B8"/>
                </a:solidFill>
                <a:latin typeface="Roboto Slab" pitchFamily="34" charset="0"/>
                <a:ea typeface="Roboto Slab" pitchFamily="34" charset="-122"/>
                <a:cs typeface="Roboto Slab" pitchFamily="34" charset="-120"/>
              </a:rPr>
              <a:t>Crop-Specific Insights</a:t>
            </a:r>
            <a:endParaRPr lang="en-US" sz="4450" dirty="0"/>
          </a:p>
        </p:txBody>
      </p:sp>
      <p:sp>
        <p:nvSpPr>
          <p:cNvPr id="3" name="Shape 1"/>
          <p:cNvSpPr/>
          <p:nvPr/>
        </p:nvSpPr>
        <p:spPr>
          <a:xfrm>
            <a:off x="799148" y="1809155"/>
            <a:ext cx="4191833" cy="3141821"/>
          </a:xfrm>
          <a:prstGeom prst="roundRect">
            <a:avLst>
              <a:gd name="adj" fmla="val 1090"/>
            </a:avLst>
          </a:prstGeom>
          <a:solidFill>
            <a:srgbClr val="E9ECF2"/>
          </a:solidFill>
          <a:ln/>
        </p:spPr>
      </p:sp>
      <p:sp>
        <p:nvSpPr>
          <p:cNvPr id="4" name="Text 2"/>
          <p:cNvSpPr/>
          <p:nvPr/>
        </p:nvSpPr>
        <p:spPr>
          <a:xfrm>
            <a:off x="1027390" y="2037397"/>
            <a:ext cx="2854404" cy="356711"/>
          </a:xfrm>
          <a:prstGeom prst="rect">
            <a:avLst/>
          </a:prstGeom>
          <a:noFill/>
          <a:ln/>
        </p:spPr>
        <p:txBody>
          <a:bodyPr wrap="none" lIns="0" tIns="0" rIns="0" bIns="0" rtlCol="0" anchor="t"/>
          <a:lstStyle/>
          <a:p>
            <a:pPr marL="0" indent="0">
              <a:lnSpc>
                <a:spcPts val="2800"/>
              </a:lnSpc>
              <a:buNone/>
            </a:pPr>
            <a:r>
              <a:rPr lang="en-US" sz="2200" dirty="0">
                <a:solidFill>
                  <a:srgbClr val="15213F"/>
                </a:solidFill>
                <a:latin typeface="Roboto Slab" pitchFamily="34" charset="0"/>
                <a:ea typeface="Roboto Slab" pitchFamily="34" charset="-122"/>
                <a:cs typeface="Roboto Slab" pitchFamily="34" charset="-120"/>
              </a:rPr>
              <a:t>Maize</a:t>
            </a:r>
            <a:endParaRPr lang="en-US" sz="2200" dirty="0"/>
          </a:p>
        </p:txBody>
      </p:sp>
      <p:sp>
        <p:nvSpPr>
          <p:cNvPr id="5" name="Text 3"/>
          <p:cNvSpPr/>
          <p:nvPr/>
        </p:nvSpPr>
        <p:spPr>
          <a:xfrm>
            <a:off x="1027390" y="2531031"/>
            <a:ext cx="3735348" cy="2191703"/>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Maize is the highest produced crop in India, with Bihar being the state with the highest production and Banka district being the top producing region. Maize is grown in 542 districts across the country.</a:t>
            </a:r>
            <a:endParaRPr lang="en-US" sz="1750" dirty="0"/>
          </a:p>
        </p:txBody>
      </p:sp>
      <p:sp>
        <p:nvSpPr>
          <p:cNvPr id="6" name="Shape 4"/>
          <p:cNvSpPr/>
          <p:nvPr/>
        </p:nvSpPr>
        <p:spPr>
          <a:xfrm>
            <a:off x="5219224" y="1809155"/>
            <a:ext cx="4191833" cy="3141821"/>
          </a:xfrm>
          <a:prstGeom prst="roundRect">
            <a:avLst>
              <a:gd name="adj" fmla="val 1090"/>
            </a:avLst>
          </a:prstGeom>
          <a:solidFill>
            <a:srgbClr val="E9ECF2"/>
          </a:solidFill>
          <a:ln/>
        </p:spPr>
      </p:sp>
      <p:sp>
        <p:nvSpPr>
          <p:cNvPr id="7" name="Text 5"/>
          <p:cNvSpPr/>
          <p:nvPr/>
        </p:nvSpPr>
        <p:spPr>
          <a:xfrm>
            <a:off x="5447467" y="2037397"/>
            <a:ext cx="2854404" cy="356711"/>
          </a:xfrm>
          <a:prstGeom prst="rect">
            <a:avLst/>
          </a:prstGeom>
          <a:noFill/>
          <a:ln/>
        </p:spPr>
        <p:txBody>
          <a:bodyPr wrap="none" lIns="0" tIns="0" rIns="0" bIns="0" rtlCol="0" anchor="t"/>
          <a:lstStyle/>
          <a:p>
            <a:pPr marL="0" indent="0">
              <a:lnSpc>
                <a:spcPts val="2800"/>
              </a:lnSpc>
              <a:buNone/>
            </a:pPr>
            <a:r>
              <a:rPr lang="en-US" sz="2200" dirty="0">
                <a:solidFill>
                  <a:srgbClr val="15213F"/>
                </a:solidFill>
                <a:latin typeface="Roboto Slab" pitchFamily="34" charset="0"/>
                <a:ea typeface="Roboto Slab" pitchFamily="34" charset="-122"/>
                <a:cs typeface="Roboto Slab" pitchFamily="34" charset="-120"/>
              </a:rPr>
              <a:t>Rice</a:t>
            </a:r>
            <a:endParaRPr lang="en-US" sz="2200" dirty="0"/>
          </a:p>
        </p:txBody>
      </p:sp>
      <p:sp>
        <p:nvSpPr>
          <p:cNvPr id="8" name="Text 6"/>
          <p:cNvSpPr/>
          <p:nvPr/>
        </p:nvSpPr>
        <p:spPr>
          <a:xfrm>
            <a:off x="5447467" y="2531031"/>
            <a:ext cx="3735348" cy="1826419"/>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Rice is the second highest produced crop in India, with Assam being the state with the highest production. Rice is extensively grown in the North-Eastern region of the country.</a:t>
            </a:r>
            <a:endParaRPr lang="en-US" sz="1750" dirty="0"/>
          </a:p>
        </p:txBody>
      </p:sp>
      <p:sp>
        <p:nvSpPr>
          <p:cNvPr id="9" name="Shape 7"/>
          <p:cNvSpPr/>
          <p:nvPr/>
        </p:nvSpPr>
        <p:spPr>
          <a:xfrm>
            <a:off x="9639300" y="1809155"/>
            <a:ext cx="4191833" cy="3141821"/>
          </a:xfrm>
          <a:prstGeom prst="roundRect">
            <a:avLst>
              <a:gd name="adj" fmla="val 1090"/>
            </a:avLst>
          </a:prstGeom>
          <a:solidFill>
            <a:srgbClr val="E9ECF2"/>
          </a:solidFill>
          <a:ln/>
        </p:spPr>
      </p:sp>
      <p:sp>
        <p:nvSpPr>
          <p:cNvPr id="10" name="Text 8"/>
          <p:cNvSpPr/>
          <p:nvPr/>
        </p:nvSpPr>
        <p:spPr>
          <a:xfrm>
            <a:off x="9867543" y="2037397"/>
            <a:ext cx="2854404" cy="356711"/>
          </a:xfrm>
          <a:prstGeom prst="rect">
            <a:avLst/>
          </a:prstGeom>
          <a:noFill/>
          <a:ln/>
        </p:spPr>
        <p:txBody>
          <a:bodyPr wrap="none" lIns="0" tIns="0" rIns="0" bIns="0" rtlCol="0" anchor="t"/>
          <a:lstStyle/>
          <a:p>
            <a:pPr marL="0" indent="0">
              <a:lnSpc>
                <a:spcPts val="2800"/>
              </a:lnSpc>
              <a:buNone/>
            </a:pPr>
            <a:r>
              <a:rPr lang="en-US" sz="2200" dirty="0">
                <a:solidFill>
                  <a:srgbClr val="15213F"/>
                </a:solidFill>
                <a:latin typeface="Roboto Slab" pitchFamily="34" charset="0"/>
                <a:ea typeface="Roboto Slab" pitchFamily="34" charset="-122"/>
                <a:cs typeface="Roboto Slab" pitchFamily="34" charset="-120"/>
              </a:rPr>
              <a:t>Potato</a:t>
            </a:r>
            <a:endParaRPr lang="en-US" sz="2200" dirty="0"/>
          </a:p>
        </p:txBody>
      </p:sp>
      <p:sp>
        <p:nvSpPr>
          <p:cNvPr id="11" name="Text 9"/>
          <p:cNvSpPr/>
          <p:nvPr/>
        </p:nvSpPr>
        <p:spPr>
          <a:xfrm>
            <a:off x="9867543" y="2531031"/>
            <a:ext cx="3735348" cy="1826419"/>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Potato is the third highest produced crop in India, with Madhya Pradesh being the state with the highest production. Potato is a major crop in the North-Eastern region as well.</a:t>
            </a:r>
            <a:endParaRPr lang="en-US" sz="1750" dirty="0"/>
          </a:p>
        </p:txBody>
      </p:sp>
      <p:sp>
        <p:nvSpPr>
          <p:cNvPr id="12" name="Shape 10"/>
          <p:cNvSpPr/>
          <p:nvPr/>
        </p:nvSpPr>
        <p:spPr>
          <a:xfrm>
            <a:off x="799148" y="5179219"/>
            <a:ext cx="6401991" cy="2411254"/>
          </a:xfrm>
          <a:prstGeom prst="roundRect">
            <a:avLst>
              <a:gd name="adj" fmla="val 1421"/>
            </a:avLst>
          </a:prstGeom>
          <a:solidFill>
            <a:srgbClr val="E9ECF2"/>
          </a:solidFill>
          <a:ln/>
        </p:spPr>
      </p:sp>
      <p:sp>
        <p:nvSpPr>
          <p:cNvPr id="13" name="Text 11"/>
          <p:cNvSpPr/>
          <p:nvPr/>
        </p:nvSpPr>
        <p:spPr>
          <a:xfrm>
            <a:off x="1027390" y="5407462"/>
            <a:ext cx="2854404" cy="356711"/>
          </a:xfrm>
          <a:prstGeom prst="rect">
            <a:avLst/>
          </a:prstGeom>
          <a:noFill/>
          <a:ln/>
        </p:spPr>
        <p:txBody>
          <a:bodyPr wrap="none" lIns="0" tIns="0" rIns="0" bIns="0" rtlCol="0" anchor="t"/>
          <a:lstStyle/>
          <a:p>
            <a:pPr marL="0" indent="0">
              <a:lnSpc>
                <a:spcPts val="2800"/>
              </a:lnSpc>
              <a:buNone/>
            </a:pPr>
            <a:r>
              <a:rPr lang="en-US" sz="2200" dirty="0">
                <a:solidFill>
                  <a:srgbClr val="15213F"/>
                </a:solidFill>
                <a:latin typeface="Roboto Slab" pitchFamily="34" charset="0"/>
                <a:ea typeface="Roboto Slab" pitchFamily="34" charset="-122"/>
                <a:cs typeface="Roboto Slab" pitchFamily="34" charset="-120"/>
              </a:rPr>
              <a:t>Onion</a:t>
            </a:r>
            <a:endParaRPr lang="en-US" sz="2200" dirty="0"/>
          </a:p>
        </p:txBody>
      </p:sp>
      <p:sp>
        <p:nvSpPr>
          <p:cNvPr id="14" name="Text 12"/>
          <p:cNvSpPr/>
          <p:nvPr/>
        </p:nvSpPr>
        <p:spPr>
          <a:xfrm>
            <a:off x="1027390" y="5901095"/>
            <a:ext cx="5945505" cy="1461135"/>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Onion is the fourth highest produced crop in India, with Uttar Pradesh being the state with the highest production. Onion is a significant crop in the Central and Western regions of the country.</a:t>
            </a:r>
            <a:endParaRPr lang="en-US" sz="1750" dirty="0"/>
          </a:p>
        </p:txBody>
      </p:sp>
      <p:sp>
        <p:nvSpPr>
          <p:cNvPr id="15" name="Shape 13"/>
          <p:cNvSpPr/>
          <p:nvPr/>
        </p:nvSpPr>
        <p:spPr>
          <a:xfrm>
            <a:off x="7429381" y="5179219"/>
            <a:ext cx="6401991" cy="2411254"/>
          </a:xfrm>
          <a:prstGeom prst="roundRect">
            <a:avLst>
              <a:gd name="adj" fmla="val 1421"/>
            </a:avLst>
          </a:prstGeom>
          <a:solidFill>
            <a:srgbClr val="E9ECF2"/>
          </a:solidFill>
          <a:ln/>
        </p:spPr>
      </p:sp>
      <p:sp>
        <p:nvSpPr>
          <p:cNvPr id="16" name="Text 14"/>
          <p:cNvSpPr/>
          <p:nvPr/>
        </p:nvSpPr>
        <p:spPr>
          <a:xfrm>
            <a:off x="7657624" y="5407462"/>
            <a:ext cx="2854404" cy="356711"/>
          </a:xfrm>
          <a:prstGeom prst="rect">
            <a:avLst/>
          </a:prstGeom>
          <a:noFill/>
          <a:ln/>
        </p:spPr>
        <p:txBody>
          <a:bodyPr wrap="none" lIns="0" tIns="0" rIns="0" bIns="0" rtlCol="0" anchor="t"/>
          <a:lstStyle/>
          <a:p>
            <a:pPr marL="0" indent="0">
              <a:lnSpc>
                <a:spcPts val="2800"/>
              </a:lnSpc>
              <a:buNone/>
            </a:pPr>
            <a:r>
              <a:rPr lang="en-US" sz="2200" dirty="0">
                <a:solidFill>
                  <a:srgbClr val="15213F"/>
                </a:solidFill>
                <a:latin typeface="Roboto Slab" pitchFamily="34" charset="0"/>
                <a:ea typeface="Roboto Slab" pitchFamily="34" charset="-122"/>
                <a:cs typeface="Roboto Slab" pitchFamily="34" charset="-120"/>
              </a:rPr>
              <a:t>Sugarcane</a:t>
            </a:r>
            <a:endParaRPr lang="en-US" sz="2200" dirty="0"/>
          </a:p>
        </p:txBody>
      </p:sp>
      <p:sp>
        <p:nvSpPr>
          <p:cNvPr id="17" name="Text 15"/>
          <p:cNvSpPr/>
          <p:nvPr/>
        </p:nvSpPr>
        <p:spPr>
          <a:xfrm>
            <a:off x="7657624" y="5901095"/>
            <a:ext cx="5945505" cy="1461135"/>
          </a:xfrm>
          <a:prstGeom prst="rect">
            <a:avLst/>
          </a:prstGeom>
          <a:noFill/>
          <a:ln/>
        </p:spPr>
        <p:txBody>
          <a:bodyPr wrap="squar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Sugarcane is the fifth highest produced crop in India, with Madhya Pradesh being the state with the highest production. Sugarcane is a major crop in the Southern and Central regions of the country.</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758547"/>
            <a:ext cx="10042565" cy="771525"/>
          </a:xfrm>
          <a:prstGeom prst="rect">
            <a:avLst/>
          </a:prstGeom>
          <a:noFill/>
          <a:ln/>
        </p:spPr>
        <p:txBody>
          <a:bodyPr wrap="none" lIns="0" tIns="0" rIns="0" bIns="0" rtlCol="0" anchor="t"/>
          <a:lstStyle/>
          <a:p>
            <a:pPr marL="0" indent="0">
              <a:lnSpc>
                <a:spcPts val="6050"/>
              </a:lnSpc>
              <a:buNone/>
            </a:pPr>
            <a:r>
              <a:rPr lang="en-US" sz="4850" dirty="0">
                <a:solidFill>
                  <a:srgbClr val="3257B8"/>
                </a:solidFill>
                <a:latin typeface="Roboto Slab" pitchFamily="34" charset="0"/>
                <a:ea typeface="Roboto Slab" pitchFamily="34" charset="-122"/>
                <a:cs typeface="Roboto Slab" pitchFamily="34" charset="-120"/>
              </a:rPr>
              <a:t>Regional Crop Production Patterns</a:t>
            </a:r>
            <a:endParaRPr lang="en-US" sz="4850" dirty="0"/>
          </a:p>
        </p:txBody>
      </p:sp>
      <p:sp>
        <p:nvSpPr>
          <p:cNvPr id="6" name="Text 3">
            <a:extLst>
              <a:ext uri="{FF2B5EF4-FFF2-40B4-BE49-F238E27FC236}">
                <a16:creationId xmlns:a16="http://schemas.microsoft.com/office/drawing/2014/main" id="{A4D6B16E-868B-3581-9814-4769307DD77B}"/>
              </a:ext>
            </a:extLst>
          </p:cNvPr>
          <p:cNvSpPr/>
          <p:nvPr/>
        </p:nvSpPr>
        <p:spPr>
          <a:xfrm>
            <a:off x="9793547" y="178417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3257B8"/>
                </a:solidFill>
                <a:latin typeface="Roboto Slab" pitchFamily="34" charset="0"/>
                <a:ea typeface="Roboto Slab" pitchFamily="34" charset="-122"/>
                <a:cs typeface="Roboto Slab" pitchFamily="34" charset="-120"/>
              </a:rPr>
              <a:t>Production Trends</a:t>
            </a:r>
            <a:endParaRPr lang="en-US" sz="2400" dirty="0"/>
          </a:p>
        </p:txBody>
      </p:sp>
      <p:sp>
        <p:nvSpPr>
          <p:cNvPr id="7" name="Text 4">
            <a:extLst>
              <a:ext uri="{FF2B5EF4-FFF2-40B4-BE49-F238E27FC236}">
                <a16:creationId xmlns:a16="http://schemas.microsoft.com/office/drawing/2014/main" id="{9370C735-8332-107A-B5DE-D826148EF3F9}"/>
              </a:ext>
            </a:extLst>
          </p:cNvPr>
          <p:cNvSpPr/>
          <p:nvPr/>
        </p:nvSpPr>
        <p:spPr>
          <a:xfrm>
            <a:off x="9793547" y="2416756"/>
            <a:ext cx="3898821" cy="2370296"/>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Roboto" pitchFamily="34" charset="0"/>
                <a:ea typeface="Roboto" pitchFamily="34" charset="-122"/>
                <a:cs typeface="Roboto" pitchFamily="34" charset="-120"/>
              </a:rPr>
              <a:t>The year with the highest crop production was 2003, while the year with the lowest production was 2015. Similarly, the year with the highest area sown was 2003, and the lowest was 2015.</a:t>
            </a:r>
          </a:p>
          <a:p>
            <a:pPr marL="0" indent="0">
              <a:lnSpc>
                <a:spcPts val="3100"/>
              </a:lnSpc>
              <a:buNone/>
            </a:pPr>
            <a:endParaRPr lang="en-US" sz="1900" dirty="0"/>
          </a:p>
        </p:txBody>
      </p:sp>
      <p:sp>
        <p:nvSpPr>
          <p:cNvPr id="8" name="Text 1">
            <a:extLst>
              <a:ext uri="{FF2B5EF4-FFF2-40B4-BE49-F238E27FC236}">
                <a16:creationId xmlns:a16="http://schemas.microsoft.com/office/drawing/2014/main" id="{843C72CC-9102-25FA-0758-B2C546981AC3}"/>
              </a:ext>
            </a:extLst>
          </p:cNvPr>
          <p:cNvSpPr/>
          <p:nvPr/>
        </p:nvSpPr>
        <p:spPr>
          <a:xfrm>
            <a:off x="850224" y="507219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3257B8"/>
                </a:solidFill>
                <a:latin typeface="Roboto Slab" pitchFamily="34" charset="0"/>
                <a:ea typeface="Roboto Slab" pitchFamily="34" charset="-122"/>
                <a:cs typeface="Roboto Slab" pitchFamily="34" charset="-120"/>
              </a:rPr>
              <a:t>South</a:t>
            </a:r>
            <a:endParaRPr lang="en-US" sz="2400" dirty="0"/>
          </a:p>
        </p:txBody>
      </p:sp>
      <p:sp>
        <p:nvSpPr>
          <p:cNvPr id="9" name="Text 2">
            <a:extLst>
              <a:ext uri="{FF2B5EF4-FFF2-40B4-BE49-F238E27FC236}">
                <a16:creationId xmlns:a16="http://schemas.microsoft.com/office/drawing/2014/main" id="{895A20D0-CDDB-7EA3-FF54-5022AC9F531E}"/>
              </a:ext>
            </a:extLst>
          </p:cNvPr>
          <p:cNvSpPr/>
          <p:nvPr/>
        </p:nvSpPr>
        <p:spPr>
          <a:xfrm>
            <a:off x="850225" y="7173212"/>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Roboto" pitchFamily="34" charset="0"/>
                <a:ea typeface="Roboto" pitchFamily="34" charset="-122"/>
                <a:cs typeface="Roboto" pitchFamily="34" charset="-120"/>
              </a:rPr>
              <a:t>Maize, Rice, Sugarcane, Potato, Onion </a:t>
            </a:r>
            <a:endParaRPr lang="en-US" sz="1900" dirty="0"/>
          </a:p>
        </p:txBody>
      </p:sp>
      <p:sp>
        <p:nvSpPr>
          <p:cNvPr id="10" name="Text 3">
            <a:extLst>
              <a:ext uri="{FF2B5EF4-FFF2-40B4-BE49-F238E27FC236}">
                <a16:creationId xmlns:a16="http://schemas.microsoft.com/office/drawing/2014/main" id="{E755C04C-29C1-A39D-45AE-34DDEC70B78E}"/>
              </a:ext>
            </a:extLst>
          </p:cNvPr>
          <p:cNvSpPr/>
          <p:nvPr/>
        </p:nvSpPr>
        <p:spPr>
          <a:xfrm>
            <a:off x="5180784" y="500685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3257B8"/>
                </a:solidFill>
                <a:latin typeface="Roboto Slab" pitchFamily="34" charset="0"/>
                <a:ea typeface="Roboto Slab" pitchFamily="34" charset="-122"/>
                <a:cs typeface="Roboto Slab" pitchFamily="34" charset="-120"/>
              </a:rPr>
              <a:t>North</a:t>
            </a:r>
            <a:endParaRPr lang="en-US" sz="2400" dirty="0"/>
          </a:p>
        </p:txBody>
      </p:sp>
      <p:sp>
        <p:nvSpPr>
          <p:cNvPr id="11" name="Text 4">
            <a:extLst>
              <a:ext uri="{FF2B5EF4-FFF2-40B4-BE49-F238E27FC236}">
                <a16:creationId xmlns:a16="http://schemas.microsoft.com/office/drawing/2014/main" id="{A8D2166F-9F92-2FB7-BD64-4E714B7E1379}"/>
              </a:ext>
            </a:extLst>
          </p:cNvPr>
          <p:cNvSpPr/>
          <p:nvPr/>
        </p:nvSpPr>
        <p:spPr>
          <a:xfrm>
            <a:off x="5180784" y="5508069"/>
            <a:ext cx="3898821" cy="395049"/>
          </a:xfrm>
          <a:prstGeom prst="rect">
            <a:avLst/>
          </a:prstGeom>
          <a:noFill/>
          <a:ln/>
        </p:spPr>
        <p:txBody>
          <a:bodyPr wrap="none" lIns="0" tIns="0" rIns="0" bIns="0" rtlCol="0" anchor="t"/>
          <a:lstStyle/>
          <a:p>
            <a:pPr marL="0" indent="0">
              <a:lnSpc>
                <a:spcPts val="3100"/>
              </a:lnSpc>
              <a:buNone/>
            </a:pPr>
            <a:r>
              <a:rPr lang="en-US" sz="1900" dirty="0">
                <a:solidFill>
                  <a:srgbClr val="15213F"/>
                </a:solidFill>
                <a:latin typeface="Roboto" pitchFamily="34" charset="0"/>
                <a:ea typeface="Roboto" pitchFamily="34" charset="-122"/>
                <a:cs typeface="Roboto" pitchFamily="34" charset="-120"/>
              </a:rPr>
              <a:t>Potato, barley, rice, maize, rapeseed</a:t>
            </a:r>
            <a:endParaRPr lang="en-US" sz="1900" dirty="0"/>
          </a:p>
        </p:txBody>
      </p:sp>
      <p:sp>
        <p:nvSpPr>
          <p:cNvPr id="12" name="Text 5">
            <a:extLst>
              <a:ext uri="{FF2B5EF4-FFF2-40B4-BE49-F238E27FC236}">
                <a16:creationId xmlns:a16="http://schemas.microsoft.com/office/drawing/2014/main" id="{EBD3A28D-95AB-2371-37B3-0E7EF4FA5D95}"/>
              </a:ext>
            </a:extLst>
          </p:cNvPr>
          <p:cNvSpPr/>
          <p:nvPr/>
        </p:nvSpPr>
        <p:spPr>
          <a:xfrm>
            <a:off x="9793547" y="5026816"/>
            <a:ext cx="3086100" cy="385763"/>
          </a:xfrm>
          <a:prstGeom prst="rect">
            <a:avLst/>
          </a:prstGeom>
          <a:noFill/>
          <a:ln/>
        </p:spPr>
        <p:txBody>
          <a:bodyPr wrap="none" lIns="0" tIns="0" rIns="0" bIns="0" rtlCol="0" anchor="t"/>
          <a:lstStyle/>
          <a:p>
            <a:pPr marL="0" indent="0">
              <a:lnSpc>
                <a:spcPts val="3000"/>
              </a:lnSpc>
              <a:buNone/>
            </a:pPr>
            <a:r>
              <a:rPr lang="en-US" sz="2400" dirty="0">
                <a:solidFill>
                  <a:srgbClr val="3257B8"/>
                </a:solidFill>
                <a:latin typeface="Roboto Slab" pitchFamily="34" charset="0"/>
                <a:ea typeface="Roboto Slab" pitchFamily="34" charset="-122"/>
                <a:cs typeface="Roboto Slab" pitchFamily="34" charset="-120"/>
              </a:rPr>
              <a:t>West</a:t>
            </a:r>
            <a:endParaRPr lang="en-US" sz="2400" dirty="0"/>
          </a:p>
        </p:txBody>
      </p:sp>
      <p:sp>
        <p:nvSpPr>
          <p:cNvPr id="13" name="Text 6">
            <a:extLst>
              <a:ext uri="{FF2B5EF4-FFF2-40B4-BE49-F238E27FC236}">
                <a16:creationId xmlns:a16="http://schemas.microsoft.com/office/drawing/2014/main" id="{6995B35F-8B03-E677-C2B8-DD24CA1EC1A5}"/>
              </a:ext>
            </a:extLst>
          </p:cNvPr>
          <p:cNvSpPr/>
          <p:nvPr/>
        </p:nvSpPr>
        <p:spPr>
          <a:xfrm>
            <a:off x="9793547" y="5508069"/>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Roboto" pitchFamily="34" charset="0"/>
                <a:ea typeface="Roboto" pitchFamily="34" charset="-122"/>
                <a:cs typeface="Roboto" pitchFamily="34" charset="-120"/>
              </a:rPr>
              <a:t>Groundnut, maize, rice, jowar, sugarcane</a:t>
            </a:r>
            <a:endParaRPr lang="en-US" sz="1900" dirty="0"/>
          </a:p>
        </p:txBody>
      </p:sp>
      <p:pic>
        <p:nvPicPr>
          <p:cNvPr id="14" name="Picture 13" descr="Location of Geographical Regions of India. doi:10.1371/journal.pone.0073102.g001 ">
            <a:extLst>
              <a:ext uri="{FF2B5EF4-FFF2-40B4-BE49-F238E27FC236}">
                <a16:creationId xmlns:a16="http://schemas.microsoft.com/office/drawing/2014/main" id="{4C6C2DD9-FE68-3520-7C0C-5060C99E9F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4373" y="1717993"/>
            <a:ext cx="4648200" cy="3209352"/>
          </a:xfrm>
          <a:prstGeom prst="rect">
            <a:avLst/>
          </a:prstGeom>
          <a:noFill/>
          <a:ln>
            <a:noFill/>
          </a:ln>
        </p:spPr>
      </p:pic>
      <p:sp>
        <p:nvSpPr>
          <p:cNvPr id="15" name="Text 1">
            <a:extLst>
              <a:ext uri="{FF2B5EF4-FFF2-40B4-BE49-F238E27FC236}">
                <a16:creationId xmlns:a16="http://schemas.microsoft.com/office/drawing/2014/main" id="{58701943-629C-3466-6594-B4040B70EAE7}"/>
              </a:ext>
            </a:extLst>
          </p:cNvPr>
          <p:cNvSpPr/>
          <p:nvPr/>
        </p:nvSpPr>
        <p:spPr>
          <a:xfrm>
            <a:off x="864037" y="666813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3257B8"/>
                </a:solidFill>
                <a:latin typeface="Roboto Slab" pitchFamily="34" charset="0"/>
                <a:ea typeface="Roboto Slab" pitchFamily="34" charset="-122"/>
                <a:cs typeface="Roboto Slab" pitchFamily="34" charset="-120"/>
              </a:rPr>
              <a:t>East</a:t>
            </a:r>
            <a:endParaRPr lang="en-US" sz="2400" dirty="0"/>
          </a:p>
        </p:txBody>
      </p:sp>
      <p:sp>
        <p:nvSpPr>
          <p:cNvPr id="16" name="Text 1">
            <a:extLst>
              <a:ext uri="{FF2B5EF4-FFF2-40B4-BE49-F238E27FC236}">
                <a16:creationId xmlns:a16="http://schemas.microsoft.com/office/drawing/2014/main" id="{32EAFD23-543F-383F-5DFE-E851C0C22068}"/>
              </a:ext>
            </a:extLst>
          </p:cNvPr>
          <p:cNvSpPr/>
          <p:nvPr/>
        </p:nvSpPr>
        <p:spPr>
          <a:xfrm>
            <a:off x="5180784" y="666813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3257B8"/>
                </a:solidFill>
                <a:latin typeface="Roboto Slab" pitchFamily="34" charset="0"/>
                <a:ea typeface="Roboto Slab" pitchFamily="34" charset="-122"/>
                <a:cs typeface="Roboto Slab" pitchFamily="34" charset="-120"/>
              </a:rPr>
              <a:t>North East</a:t>
            </a:r>
            <a:endParaRPr lang="en-US" sz="2400" dirty="0"/>
          </a:p>
        </p:txBody>
      </p:sp>
      <p:sp>
        <p:nvSpPr>
          <p:cNvPr id="17" name="Text 1">
            <a:extLst>
              <a:ext uri="{FF2B5EF4-FFF2-40B4-BE49-F238E27FC236}">
                <a16:creationId xmlns:a16="http://schemas.microsoft.com/office/drawing/2014/main" id="{12446C3E-759B-1A0E-DADF-2550B2D84171}"/>
              </a:ext>
            </a:extLst>
          </p:cNvPr>
          <p:cNvSpPr/>
          <p:nvPr/>
        </p:nvSpPr>
        <p:spPr>
          <a:xfrm>
            <a:off x="9793547" y="6656952"/>
            <a:ext cx="3086100" cy="385763"/>
          </a:xfrm>
          <a:prstGeom prst="rect">
            <a:avLst/>
          </a:prstGeom>
          <a:noFill/>
          <a:ln/>
        </p:spPr>
        <p:txBody>
          <a:bodyPr wrap="none" lIns="0" tIns="0" rIns="0" bIns="0" rtlCol="0" anchor="t"/>
          <a:lstStyle/>
          <a:p>
            <a:pPr marL="0" indent="0">
              <a:lnSpc>
                <a:spcPts val="3000"/>
              </a:lnSpc>
              <a:buNone/>
            </a:pPr>
            <a:r>
              <a:rPr lang="en-US" sz="2400" dirty="0">
                <a:solidFill>
                  <a:srgbClr val="3257B8"/>
                </a:solidFill>
                <a:latin typeface="Roboto Slab" pitchFamily="34" charset="0"/>
                <a:ea typeface="Roboto Slab" pitchFamily="34" charset="-122"/>
                <a:cs typeface="Roboto Slab" pitchFamily="34" charset="-120"/>
              </a:rPr>
              <a:t>Central</a:t>
            </a:r>
            <a:endParaRPr lang="en-US" sz="2400" dirty="0"/>
          </a:p>
        </p:txBody>
      </p:sp>
      <p:sp>
        <p:nvSpPr>
          <p:cNvPr id="18" name="Text 2">
            <a:extLst>
              <a:ext uri="{FF2B5EF4-FFF2-40B4-BE49-F238E27FC236}">
                <a16:creationId xmlns:a16="http://schemas.microsoft.com/office/drawing/2014/main" id="{80B8096C-8031-601E-6267-0007A2F555B7}"/>
              </a:ext>
            </a:extLst>
          </p:cNvPr>
          <p:cNvSpPr/>
          <p:nvPr/>
        </p:nvSpPr>
        <p:spPr>
          <a:xfrm>
            <a:off x="850224" y="5512713"/>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Roboto" pitchFamily="34" charset="0"/>
                <a:ea typeface="Roboto" pitchFamily="34" charset="-122"/>
                <a:cs typeface="Roboto" pitchFamily="34" charset="-120"/>
              </a:rPr>
              <a:t>Rice, maize, groundnut, onion, banana</a:t>
            </a:r>
            <a:endParaRPr lang="en-US" sz="1900" dirty="0"/>
          </a:p>
        </p:txBody>
      </p:sp>
      <p:sp>
        <p:nvSpPr>
          <p:cNvPr id="19" name="Text 2">
            <a:extLst>
              <a:ext uri="{FF2B5EF4-FFF2-40B4-BE49-F238E27FC236}">
                <a16:creationId xmlns:a16="http://schemas.microsoft.com/office/drawing/2014/main" id="{6C6387F1-85F3-F1C4-5045-12A0F42DF742}"/>
              </a:ext>
            </a:extLst>
          </p:cNvPr>
          <p:cNvSpPr/>
          <p:nvPr/>
        </p:nvSpPr>
        <p:spPr>
          <a:xfrm>
            <a:off x="5180784" y="7160923"/>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Roboto" pitchFamily="34" charset="0"/>
                <a:ea typeface="Roboto" pitchFamily="34" charset="-122"/>
                <a:cs typeface="Roboto" pitchFamily="34" charset="-120"/>
              </a:rPr>
              <a:t>Rice, Potato, Sugarcane, Maize,  banana</a:t>
            </a:r>
            <a:endParaRPr lang="en-US" sz="1900" dirty="0"/>
          </a:p>
        </p:txBody>
      </p:sp>
      <p:sp>
        <p:nvSpPr>
          <p:cNvPr id="20" name="Text 2">
            <a:extLst>
              <a:ext uri="{FF2B5EF4-FFF2-40B4-BE49-F238E27FC236}">
                <a16:creationId xmlns:a16="http://schemas.microsoft.com/office/drawing/2014/main" id="{0EC9905E-3530-36D0-4D60-03A31AE2A411}"/>
              </a:ext>
            </a:extLst>
          </p:cNvPr>
          <p:cNvSpPr/>
          <p:nvPr/>
        </p:nvSpPr>
        <p:spPr>
          <a:xfrm>
            <a:off x="9793548" y="7138345"/>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Roboto" pitchFamily="34" charset="0"/>
                <a:ea typeface="Roboto" pitchFamily="34" charset="-122"/>
                <a:cs typeface="Roboto" pitchFamily="34" charset="-120"/>
              </a:rPr>
              <a:t>Potato, Onion, Maize, Sugarcane, Jowar.</a:t>
            </a:r>
            <a:endParaRPr lang="en-US" sz="1900" dirty="0"/>
          </a:p>
        </p:txBody>
      </p:sp>
      <p:sp>
        <p:nvSpPr>
          <p:cNvPr id="27" name="Text 3">
            <a:extLst>
              <a:ext uri="{FF2B5EF4-FFF2-40B4-BE49-F238E27FC236}">
                <a16:creationId xmlns:a16="http://schemas.microsoft.com/office/drawing/2014/main" id="{B79D695F-DF75-FE1A-4951-1C0CC00EACED}"/>
              </a:ext>
            </a:extLst>
          </p:cNvPr>
          <p:cNvSpPr/>
          <p:nvPr/>
        </p:nvSpPr>
        <p:spPr>
          <a:xfrm>
            <a:off x="864037" y="1780532"/>
            <a:ext cx="3086100" cy="385763"/>
          </a:xfrm>
          <a:prstGeom prst="rect">
            <a:avLst/>
          </a:prstGeom>
          <a:noFill/>
          <a:ln/>
        </p:spPr>
        <p:txBody>
          <a:bodyPr wrap="none" lIns="0" tIns="0" rIns="0" bIns="0" rtlCol="0" anchor="t"/>
          <a:lstStyle/>
          <a:p>
            <a:pPr marL="0" indent="0">
              <a:lnSpc>
                <a:spcPts val="3000"/>
              </a:lnSpc>
              <a:buNone/>
            </a:pPr>
            <a:r>
              <a:rPr lang="en-US" sz="2400" dirty="0">
                <a:solidFill>
                  <a:srgbClr val="3257B8"/>
                </a:solidFill>
                <a:latin typeface="Roboto Slab" pitchFamily="34" charset="0"/>
                <a:ea typeface="Roboto Slab" pitchFamily="34" charset="-122"/>
                <a:cs typeface="Roboto Slab" pitchFamily="34" charset="-120"/>
              </a:rPr>
              <a:t>Highest Produced Crop</a:t>
            </a:r>
            <a:endParaRPr lang="en-US" sz="2400" dirty="0"/>
          </a:p>
        </p:txBody>
      </p:sp>
      <p:sp>
        <p:nvSpPr>
          <p:cNvPr id="28" name="Text 4">
            <a:extLst>
              <a:ext uri="{FF2B5EF4-FFF2-40B4-BE49-F238E27FC236}">
                <a16:creationId xmlns:a16="http://schemas.microsoft.com/office/drawing/2014/main" id="{23BFE861-D5A9-E6C5-DDB6-3FBFF2429B22}"/>
              </a:ext>
            </a:extLst>
          </p:cNvPr>
          <p:cNvSpPr/>
          <p:nvPr/>
        </p:nvSpPr>
        <p:spPr>
          <a:xfrm>
            <a:off x="850223" y="2416756"/>
            <a:ext cx="3898821" cy="2370296"/>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Roboto" pitchFamily="34" charset="0"/>
                <a:ea typeface="Roboto" pitchFamily="34" charset="-122"/>
                <a:cs typeface="Roboto" pitchFamily="34" charset="-120"/>
              </a:rPr>
              <a:t>Maize is grown extensively all over India with Bihar being the highest produced state &amp; Banka being the most maize producing district and almost 542 district’s grow maize all over India.</a:t>
            </a:r>
            <a:endParaRPr lang="en-US" sz="1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28674"/>
          </a:xfrm>
          <a:prstGeom prst="rect">
            <a:avLst/>
          </a:prstGeom>
        </p:spPr>
      </p:pic>
      <p:sp>
        <p:nvSpPr>
          <p:cNvPr id="3" name="Text 0"/>
          <p:cNvSpPr/>
          <p:nvPr/>
        </p:nvSpPr>
        <p:spPr>
          <a:xfrm>
            <a:off x="764024" y="3330654"/>
            <a:ext cx="6612493" cy="682228"/>
          </a:xfrm>
          <a:prstGeom prst="rect">
            <a:avLst/>
          </a:prstGeom>
          <a:noFill/>
          <a:ln/>
        </p:spPr>
        <p:txBody>
          <a:bodyPr wrap="none" lIns="0" tIns="0" rIns="0" bIns="0" rtlCol="0" anchor="t"/>
          <a:lstStyle/>
          <a:p>
            <a:pPr marL="0" indent="0">
              <a:lnSpc>
                <a:spcPts val="5350"/>
              </a:lnSpc>
              <a:buNone/>
            </a:pPr>
            <a:r>
              <a:rPr lang="en-US" sz="4250" dirty="0">
                <a:solidFill>
                  <a:srgbClr val="3257B8"/>
                </a:solidFill>
                <a:latin typeface="Roboto Slab" pitchFamily="34" charset="0"/>
                <a:ea typeface="Roboto Slab" pitchFamily="34" charset="-122"/>
                <a:cs typeface="Roboto Slab" pitchFamily="34" charset="-120"/>
              </a:rPr>
              <a:t>Seasonal Crop Production</a:t>
            </a:r>
            <a:endParaRPr lang="en-US" sz="4250" dirty="0"/>
          </a:p>
        </p:txBody>
      </p:sp>
      <p:pic>
        <p:nvPicPr>
          <p:cNvPr id="4" name="Image 1" descr="preencoded.png"/>
          <p:cNvPicPr>
            <a:picLocks noChangeAspect="1"/>
          </p:cNvPicPr>
          <p:nvPr/>
        </p:nvPicPr>
        <p:blipFill>
          <a:blip r:embed="rId4"/>
          <a:stretch>
            <a:fillRect/>
          </a:stretch>
        </p:blipFill>
        <p:spPr>
          <a:xfrm>
            <a:off x="764024" y="4340304"/>
            <a:ext cx="4367451" cy="873085"/>
          </a:xfrm>
          <a:prstGeom prst="rect">
            <a:avLst/>
          </a:prstGeom>
        </p:spPr>
      </p:pic>
      <p:sp>
        <p:nvSpPr>
          <p:cNvPr id="5" name="Text 1"/>
          <p:cNvSpPr/>
          <p:nvPr/>
        </p:nvSpPr>
        <p:spPr>
          <a:xfrm>
            <a:off x="982266" y="5540812"/>
            <a:ext cx="2728674" cy="341114"/>
          </a:xfrm>
          <a:prstGeom prst="rect">
            <a:avLst/>
          </a:prstGeom>
          <a:noFill/>
          <a:ln/>
        </p:spPr>
        <p:txBody>
          <a:bodyPr wrap="none" lIns="0" tIns="0" rIns="0" bIns="0" rtlCol="0" anchor="t"/>
          <a:lstStyle/>
          <a:p>
            <a:pPr marL="0" indent="0" algn="l">
              <a:lnSpc>
                <a:spcPts val="2650"/>
              </a:lnSpc>
              <a:buNone/>
            </a:pPr>
            <a:r>
              <a:rPr lang="en-US" sz="2100" dirty="0">
                <a:solidFill>
                  <a:srgbClr val="15213F"/>
                </a:solidFill>
                <a:latin typeface="Roboto Slab" pitchFamily="34" charset="0"/>
                <a:ea typeface="Roboto Slab" pitchFamily="34" charset="-122"/>
                <a:cs typeface="Roboto Slab" pitchFamily="34" charset="-120"/>
              </a:rPr>
              <a:t>Kharif Season</a:t>
            </a:r>
            <a:endParaRPr lang="en-US" sz="2100" dirty="0"/>
          </a:p>
        </p:txBody>
      </p:sp>
      <p:sp>
        <p:nvSpPr>
          <p:cNvPr id="6" name="Text 2"/>
          <p:cNvSpPr/>
          <p:nvPr/>
        </p:nvSpPr>
        <p:spPr>
          <a:xfrm>
            <a:off x="982266" y="6012894"/>
            <a:ext cx="3930968" cy="1396365"/>
          </a:xfrm>
          <a:prstGeom prst="rect">
            <a:avLst/>
          </a:prstGeom>
          <a:noFill/>
          <a:ln/>
        </p:spPr>
        <p:txBody>
          <a:bodyPr wrap="square" lIns="0" tIns="0" rIns="0" bIns="0" rtlCol="0" anchor="t"/>
          <a:lstStyle/>
          <a:p>
            <a:pPr marL="0" indent="0" algn="l">
              <a:lnSpc>
                <a:spcPts val="2750"/>
              </a:lnSpc>
              <a:buNone/>
            </a:pPr>
            <a:r>
              <a:rPr lang="en-US" sz="1700" dirty="0">
                <a:solidFill>
                  <a:srgbClr val="15213F"/>
                </a:solidFill>
                <a:latin typeface="Roboto" pitchFamily="34" charset="0"/>
                <a:ea typeface="Roboto" pitchFamily="34" charset="-122"/>
                <a:cs typeface="Roboto" pitchFamily="34" charset="-120"/>
              </a:rPr>
              <a:t>The Kharif season witnesses the highest crop production in India, with Maize, Rice, and Sugarcane being the top crops.</a:t>
            </a:r>
            <a:endParaRPr lang="en-US" sz="1700" dirty="0"/>
          </a:p>
        </p:txBody>
      </p:sp>
      <p:pic>
        <p:nvPicPr>
          <p:cNvPr id="7" name="Image 2" descr="preencoded.png"/>
          <p:cNvPicPr>
            <a:picLocks noChangeAspect="1"/>
          </p:cNvPicPr>
          <p:nvPr/>
        </p:nvPicPr>
        <p:blipFill>
          <a:blip r:embed="rId5"/>
          <a:stretch>
            <a:fillRect/>
          </a:stretch>
        </p:blipFill>
        <p:spPr>
          <a:xfrm>
            <a:off x="5131475" y="4340304"/>
            <a:ext cx="4367451" cy="873085"/>
          </a:xfrm>
          <a:prstGeom prst="rect">
            <a:avLst/>
          </a:prstGeom>
        </p:spPr>
      </p:pic>
      <p:sp>
        <p:nvSpPr>
          <p:cNvPr id="8" name="Text 3"/>
          <p:cNvSpPr/>
          <p:nvPr/>
        </p:nvSpPr>
        <p:spPr>
          <a:xfrm>
            <a:off x="5349716" y="5540812"/>
            <a:ext cx="2728674" cy="341114"/>
          </a:xfrm>
          <a:prstGeom prst="rect">
            <a:avLst/>
          </a:prstGeom>
          <a:noFill/>
          <a:ln/>
        </p:spPr>
        <p:txBody>
          <a:bodyPr wrap="none" lIns="0" tIns="0" rIns="0" bIns="0" rtlCol="0" anchor="t"/>
          <a:lstStyle/>
          <a:p>
            <a:pPr marL="0" indent="0" algn="l">
              <a:lnSpc>
                <a:spcPts val="2650"/>
              </a:lnSpc>
              <a:buNone/>
            </a:pPr>
            <a:r>
              <a:rPr lang="en-US" sz="2100" dirty="0">
                <a:solidFill>
                  <a:srgbClr val="15213F"/>
                </a:solidFill>
                <a:latin typeface="Roboto Slab" pitchFamily="34" charset="0"/>
                <a:ea typeface="Roboto Slab" pitchFamily="34" charset="-122"/>
                <a:cs typeface="Roboto Slab" pitchFamily="34" charset="-120"/>
              </a:rPr>
              <a:t>Rabi Season</a:t>
            </a:r>
            <a:endParaRPr lang="en-US" sz="2100" dirty="0"/>
          </a:p>
        </p:txBody>
      </p:sp>
      <p:sp>
        <p:nvSpPr>
          <p:cNvPr id="9" name="Text 4"/>
          <p:cNvSpPr/>
          <p:nvPr/>
        </p:nvSpPr>
        <p:spPr>
          <a:xfrm>
            <a:off x="5349716" y="6012894"/>
            <a:ext cx="3930968" cy="1396365"/>
          </a:xfrm>
          <a:prstGeom prst="rect">
            <a:avLst/>
          </a:prstGeom>
          <a:noFill/>
          <a:ln/>
        </p:spPr>
        <p:txBody>
          <a:bodyPr wrap="square" lIns="0" tIns="0" rIns="0" bIns="0" rtlCol="0" anchor="t"/>
          <a:lstStyle/>
          <a:p>
            <a:pPr marL="0" indent="0" algn="l">
              <a:lnSpc>
                <a:spcPts val="2750"/>
              </a:lnSpc>
              <a:buNone/>
            </a:pPr>
            <a:r>
              <a:rPr lang="en-US" sz="1700" dirty="0">
                <a:solidFill>
                  <a:srgbClr val="15213F"/>
                </a:solidFill>
                <a:latin typeface="Roboto" pitchFamily="34" charset="0"/>
                <a:ea typeface="Roboto" pitchFamily="34" charset="-122"/>
                <a:cs typeface="Roboto" pitchFamily="34" charset="-120"/>
              </a:rPr>
              <a:t>The Rabi season is the second highest in terms of crop production, with Barley, Rice, and Rapeseed &amp; Mustard being the top crops.</a:t>
            </a:r>
            <a:endParaRPr lang="en-US" sz="1700" dirty="0"/>
          </a:p>
        </p:txBody>
      </p:sp>
      <p:pic>
        <p:nvPicPr>
          <p:cNvPr id="10" name="Image 3" descr="preencoded.png"/>
          <p:cNvPicPr>
            <a:picLocks noChangeAspect="1"/>
          </p:cNvPicPr>
          <p:nvPr/>
        </p:nvPicPr>
        <p:blipFill>
          <a:blip r:embed="rId6"/>
          <a:stretch>
            <a:fillRect/>
          </a:stretch>
        </p:blipFill>
        <p:spPr>
          <a:xfrm>
            <a:off x="9498925" y="4340304"/>
            <a:ext cx="4367451" cy="873085"/>
          </a:xfrm>
          <a:prstGeom prst="rect">
            <a:avLst/>
          </a:prstGeom>
        </p:spPr>
      </p:pic>
      <p:sp>
        <p:nvSpPr>
          <p:cNvPr id="11" name="Text 5"/>
          <p:cNvSpPr/>
          <p:nvPr/>
        </p:nvSpPr>
        <p:spPr>
          <a:xfrm>
            <a:off x="9717167" y="5540812"/>
            <a:ext cx="2728674" cy="341114"/>
          </a:xfrm>
          <a:prstGeom prst="rect">
            <a:avLst/>
          </a:prstGeom>
          <a:noFill/>
          <a:ln/>
        </p:spPr>
        <p:txBody>
          <a:bodyPr wrap="none" lIns="0" tIns="0" rIns="0" bIns="0" rtlCol="0" anchor="t"/>
          <a:lstStyle/>
          <a:p>
            <a:pPr marL="0" indent="0" algn="l">
              <a:lnSpc>
                <a:spcPts val="2650"/>
              </a:lnSpc>
              <a:buNone/>
            </a:pPr>
            <a:r>
              <a:rPr lang="en-US" sz="2100" dirty="0">
                <a:solidFill>
                  <a:srgbClr val="15213F"/>
                </a:solidFill>
                <a:latin typeface="Roboto Slab" pitchFamily="34" charset="0"/>
                <a:ea typeface="Roboto Slab" pitchFamily="34" charset="-122"/>
                <a:cs typeface="Roboto Slab" pitchFamily="34" charset="-120"/>
              </a:rPr>
              <a:t>Winter Season</a:t>
            </a:r>
            <a:endParaRPr lang="en-US" sz="2100" dirty="0"/>
          </a:p>
        </p:txBody>
      </p:sp>
      <p:sp>
        <p:nvSpPr>
          <p:cNvPr id="12" name="Text 6"/>
          <p:cNvSpPr/>
          <p:nvPr/>
        </p:nvSpPr>
        <p:spPr>
          <a:xfrm>
            <a:off x="9717167" y="6012894"/>
            <a:ext cx="3930968" cy="1396365"/>
          </a:xfrm>
          <a:prstGeom prst="rect">
            <a:avLst/>
          </a:prstGeom>
          <a:noFill/>
          <a:ln/>
        </p:spPr>
        <p:txBody>
          <a:bodyPr wrap="square" lIns="0" tIns="0" rIns="0" bIns="0" rtlCol="0" anchor="t"/>
          <a:lstStyle/>
          <a:p>
            <a:pPr marL="0" indent="0" algn="l">
              <a:lnSpc>
                <a:spcPts val="2750"/>
              </a:lnSpc>
              <a:buNone/>
            </a:pPr>
            <a:r>
              <a:rPr lang="en-US" sz="1700" dirty="0">
                <a:solidFill>
                  <a:srgbClr val="15213F"/>
                </a:solidFill>
                <a:latin typeface="Roboto" pitchFamily="34" charset="0"/>
                <a:ea typeface="Roboto" pitchFamily="34" charset="-122"/>
                <a:cs typeface="Roboto" pitchFamily="34" charset="-120"/>
              </a:rPr>
              <a:t>The Winter season has the lowest crop production in India, with Odisha, Kerala, and the North-Eastern states being the primary regions of cultivation.</a:t>
            </a:r>
            <a:endParaRPr lang="en-US" sz="17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815"/>
          </a:xfrm>
          <a:prstGeom prst="rect">
            <a:avLst/>
          </a:prstGeom>
        </p:spPr>
      </p:pic>
      <p:sp>
        <p:nvSpPr>
          <p:cNvPr id="3" name="Text 0"/>
          <p:cNvSpPr/>
          <p:nvPr/>
        </p:nvSpPr>
        <p:spPr>
          <a:xfrm>
            <a:off x="528042" y="414814"/>
            <a:ext cx="6226254" cy="471488"/>
          </a:xfrm>
          <a:prstGeom prst="rect">
            <a:avLst/>
          </a:prstGeom>
          <a:noFill/>
          <a:ln/>
        </p:spPr>
        <p:txBody>
          <a:bodyPr wrap="none" lIns="0" tIns="0" rIns="0" bIns="0" rtlCol="0" anchor="t"/>
          <a:lstStyle/>
          <a:p>
            <a:pPr marL="0" indent="0">
              <a:lnSpc>
                <a:spcPts val="3700"/>
              </a:lnSpc>
              <a:buNone/>
            </a:pPr>
            <a:r>
              <a:rPr lang="en-US" sz="2950" dirty="0">
                <a:solidFill>
                  <a:srgbClr val="3257B8"/>
                </a:solidFill>
                <a:latin typeface="Roboto Slab" pitchFamily="34" charset="0"/>
                <a:ea typeface="Roboto Slab" pitchFamily="34" charset="-122"/>
                <a:cs typeface="Roboto Slab" pitchFamily="34" charset="-120"/>
              </a:rPr>
              <a:t>Recommendations</a:t>
            </a:r>
          </a:p>
          <a:p>
            <a:pPr marL="0" indent="0">
              <a:lnSpc>
                <a:spcPts val="3700"/>
              </a:lnSpc>
              <a:buNone/>
            </a:pPr>
            <a:endParaRPr lang="en-US" sz="2950" dirty="0"/>
          </a:p>
        </p:txBody>
      </p:sp>
      <p:pic>
        <p:nvPicPr>
          <p:cNvPr id="4" name="Image 1" descr="preencoded.png"/>
          <p:cNvPicPr>
            <a:picLocks noChangeAspect="1"/>
          </p:cNvPicPr>
          <p:nvPr/>
        </p:nvPicPr>
        <p:blipFill>
          <a:blip r:embed="rId4"/>
          <a:stretch>
            <a:fillRect/>
          </a:stretch>
        </p:blipFill>
        <p:spPr>
          <a:xfrm>
            <a:off x="528042" y="1112520"/>
            <a:ext cx="377190" cy="377190"/>
          </a:xfrm>
          <a:prstGeom prst="rect">
            <a:avLst/>
          </a:prstGeom>
        </p:spPr>
      </p:pic>
      <p:sp>
        <p:nvSpPr>
          <p:cNvPr id="5" name="Text 1"/>
          <p:cNvSpPr/>
          <p:nvPr/>
        </p:nvSpPr>
        <p:spPr>
          <a:xfrm>
            <a:off x="528042" y="1640562"/>
            <a:ext cx="3154085" cy="235744"/>
          </a:xfrm>
          <a:prstGeom prst="rect">
            <a:avLst/>
          </a:prstGeom>
          <a:noFill/>
          <a:ln/>
        </p:spPr>
        <p:txBody>
          <a:bodyPr wrap="none" lIns="0" tIns="0" rIns="0" bIns="0" rtlCol="0" anchor="t"/>
          <a:lstStyle/>
          <a:p>
            <a:pPr marL="0" indent="0" algn="l">
              <a:lnSpc>
                <a:spcPts val="1850"/>
              </a:lnSpc>
              <a:buNone/>
            </a:pPr>
            <a:r>
              <a:rPr lang="en-US" sz="1450" dirty="0">
                <a:solidFill>
                  <a:srgbClr val="15213F"/>
                </a:solidFill>
                <a:latin typeface="Roboto Slab" pitchFamily="34" charset="0"/>
                <a:ea typeface="Roboto Slab" pitchFamily="34" charset="-122"/>
                <a:cs typeface="Roboto Slab" pitchFamily="34" charset="-120"/>
              </a:rPr>
              <a:t>Implement Advanced Technologies</a:t>
            </a:r>
            <a:endParaRPr lang="en-US" sz="1450" dirty="0"/>
          </a:p>
        </p:txBody>
      </p:sp>
      <p:sp>
        <p:nvSpPr>
          <p:cNvPr id="6" name="Text 2"/>
          <p:cNvSpPr/>
          <p:nvPr/>
        </p:nvSpPr>
        <p:spPr>
          <a:xfrm>
            <a:off x="528042" y="1966793"/>
            <a:ext cx="8087916" cy="482679"/>
          </a:xfrm>
          <a:prstGeom prst="rect">
            <a:avLst/>
          </a:prstGeom>
          <a:noFill/>
          <a:ln/>
        </p:spPr>
        <p:txBody>
          <a:bodyPr wrap="square" lIns="0" tIns="0" rIns="0" bIns="0" rtlCol="0" anchor="t"/>
          <a:lstStyle/>
          <a:p>
            <a:pPr marL="0" indent="0" algn="l">
              <a:lnSpc>
                <a:spcPts val="1900"/>
              </a:lnSpc>
              <a:buNone/>
            </a:pPr>
            <a:r>
              <a:rPr lang="en-US" sz="1150" dirty="0">
                <a:solidFill>
                  <a:srgbClr val="15213F"/>
                </a:solidFill>
                <a:latin typeface="Roboto" pitchFamily="34" charset="0"/>
                <a:ea typeface="Roboto" pitchFamily="34" charset="-122"/>
                <a:cs typeface="Roboto" pitchFamily="34" charset="-120"/>
              </a:rPr>
              <a:t>Implement advanced AI and IoT technologies in the agricultural sector to enhance production and optimize field-level management.</a:t>
            </a:r>
            <a:endParaRPr lang="en-US" sz="1150" dirty="0"/>
          </a:p>
        </p:txBody>
      </p:sp>
      <p:pic>
        <p:nvPicPr>
          <p:cNvPr id="7" name="Image 2" descr="preencoded.png"/>
          <p:cNvPicPr>
            <a:picLocks noChangeAspect="1"/>
          </p:cNvPicPr>
          <p:nvPr/>
        </p:nvPicPr>
        <p:blipFill>
          <a:blip r:embed="rId5"/>
          <a:stretch>
            <a:fillRect/>
          </a:stretch>
        </p:blipFill>
        <p:spPr>
          <a:xfrm>
            <a:off x="528042" y="2902029"/>
            <a:ext cx="377190" cy="377190"/>
          </a:xfrm>
          <a:prstGeom prst="rect">
            <a:avLst/>
          </a:prstGeom>
        </p:spPr>
      </p:pic>
      <p:sp>
        <p:nvSpPr>
          <p:cNvPr id="8" name="Text 3"/>
          <p:cNvSpPr/>
          <p:nvPr/>
        </p:nvSpPr>
        <p:spPr>
          <a:xfrm>
            <a:off x="528042" y="3430072"/>
            <a:ext cx="2275999" cy="235744"/>
          </a:xfrm>
          <a:prstGeom prst="rect">
            <a:avLst/>
          </a:prstGeom>
          <a:noFill/>
          <a:ln/>
        </p:spPr>
        <p:txBody>
          <a:bodyPr wrap="none" lIns="0" tIns="0" rIns="0" bIns="0" rtlCol="0" anchor="t"/>
          <a:lstStyle/>
          <a:p>
            <a:pPr marL="0" indent="0" algn="l">
              <a:lnSpc>
                <a:spcPts val="1850"/>
              </a:lnSpc>
              <a:buNone/>
            </a:pPr>
            <a:r>
              <a:rPr lang="en-US" sz="1450" dirty="0">
                <a:solidFill>
                  <a:srgbClr val="15213F"/>
                </a:solidFill>
                <a:latin typeface="Roboto Slab" pitchFamily="34" charset="0"/>
                <a:ea typeface="Roboto Slab" pitchFamily="34" charset="-122"/>
                <a:cs typeface="Roboto Slab" pitchFamily="34" charset="-120"/>
              </a:rPr>
              <a:t>Farmer Capacity Building</a:t>
            </a:r>
            <a:endParaRPr lang="en-US" sz="1450" dirty="0"/>
          </a:p>
        </p:txBody>
      </p:sp>
      <p:sp>
        <p:nvSpPr>
          <p:cNvPr id="9" name="Text 4"/>
          <p:cNvSpPr/>
          <p:nvPr/>
        </p:nvSpPr>
        <p:spPr>
          <a:xfrm>
            <a:off x="528042" y="3756303"/>
            <a:ext cx="8087916" cy="482679"/>
          </a:xfrm>
          <a:prstGeom prst="rect">
            <a:avLst/>
          </a:prstGeom>
          <a:noFill/>
          <a:ln/>
        </p:spPr>
        <p:txBody>
          <a:bodyPr wrap="square" lIns="0" tIns="0" rIns="0" bIns="0" rtlCol="0" anchor="t"/>
          <a:lstStyle/>
          <a:p>
            <a:pPr marL="0" indent="0" algn="l">
              <a:lnSpc>
                <a:spcPts val="1900"/>
              </a:lnSpc>
              <a:buNone/>
            </a:pPr>
            <a:r>
              <a:rPr lang="en-US" sz="1150" dirty="0">
                <a:solidFill>
                  <a:srgbClr val="15213F"/>
                </a:solidFill>
                <a:latin typeface="Roboto" pitchFamily="34" charset="0"/>
                <a:ea typeface="Roboto" pitchFamily="34" charset="-122"/>
                <a:cs typeface="Roboto" pitchFamily="34" charset="-120"/>
              </a:rPr>
              <a:t>Conduct workshops and training programs to help farmers utilize scientific instruments and adopt sustainable farming practices.</a:t>
            </a:r>
            <a:endParaRPr lang="en-US" sz="1150" dirty="0"/>
          </a:p>
        </p:txBody>
      </p:sp>
      <p:pic>
        <p:nvPicPr>
          <p:cNvPr id="10" name="Image 3" descr="preencoded.png"/>
          <p:cNvPicPr>
            <a:picLocks noChangeAspect="1"/>
          </p:cNvPicPr>
          <p:nvPr/>
        </p:nvPicPr>
        <p:blipFill>
          <a:blip r:embed="rId6"/>
          <a:stretch>
            <a:fillRect/>
          </a:stretch>
        </p:blipFill>
        <p:spPr>
          <a:xfrm>
            <a:off x="528042" y="4691539"/>
            <a:ext cx="377190" cy="377190"/>
          </a:xfrm>
          <a:prstGeom prst="rect">
            <a:avLst/>
          </a:prstGeom>
        </p:spPr>
      </p:pic>
      <p:sp>
        <p:nvSpPr>
          <p:cNvPr id="11" name="Text 5"/>
          <p:cNvSpPr/>
          <p:nvPr/>
        </p:nvSpPr>
        <p:spPr>
          <a:xfrm>
            <a:off x="528042" y="5219581"/>
            <a:ext cx="2666405" cy="235744"/>
          </a:xfrm>
          <a:prstGeom prst="rect">
            <a:avLst/>
          </a:prstGeom>
          <a:noFill/>
          <a:ln/>
        </p:spPr>
        <p:txBody>
          <a:bodyPr wrap="none" lIns="0" tIns="0" rIns="0" bIns="0" rtlCol="0" anchor="t"/>
          <a:lstStyle/>
          <a:p>
            <a:pPr marL="0" indent="0" algn="l">
              <a:lnSpc>
                <a:spcPts val="1850"/>
              </a:lnSpc>
              <a:buNone/>
            </a:pPr>
            <a:r>
              <a:rPr lang="en-US" sz="1450" dirty="0">
                <a:solidFill>
                  <a:srgbClr val="15213F"/>
                </a:solidFill>
                <a:latin typeface="Roboto Slab" pitchFamily="34" charset="0"/>
                <a:ea typeface="Roboto Slab" pitchFamily="34" charset="-122"/>
                <a:cs typeface="Roboto Slab" pitchFamily="34" charset="-120"/>
              </a:rPr>
              <a:t>Market Research and Insights</a:t>
            </a:r>
            <a:endParaRPr lang="en-US" sz="1450" dirty="0"/>
          </a:p>
        </p:txBody>
      </p:sp>
      <p:sp>
        <p:nvSpPr>
          <p:cNvPr id="12" name="Text 6"/>
          <p:cNvSpPr/>
          <p:nvPr/>
        </p:nvSpPr>
        <p:spPr>
          <a:xfrm>
            <a:off x="528042" y="5545812"/>
            <a:ext cx="8087916" cy="482679"/>
          </a:xfrm>
          <a:prstGeom prst="rect">
            <a:avLst/>
          </a:prstGeom>
          <a:noFill/>
          <a:ln/>
        </p:spPr>
        <p:txBody>
          <a:bodyPr wrap="square" lIns="0" tIns="0" rIns="0" bIns="0" rtlCol="0" anchor="t"/>
          <a:lstStyle/>
          <a:p>
            <a:pPr marL="0" indent="0" algn="l">
              <a:lnSpc>
                <a:spcPts val="1900"/>
              </a:lnSpc>
              <a:buNone/>
            </a:pPr>
            <a:r>
              <a:rPr lang="en-US" sz="1150" dirty="0">
                <a:solidFill>
                  <a:srgbClr val="15213F"/>
                </a:solidFill>
                <a:latin typeface="Roboto" pitchFamily="34" charset="0"/>
                <a:ea typeface="Roboto" pitchFamily="34" charset="-122"/>
                <a:cs typeface="Roboto" pitchFamily="34" charset="-120"/>
              </a:rPr>
              <a:t>Regularly conduct market research to identify and address emerging challenges, and help farmers stay informed about market trends.</a:t>
            </a:r>
            <a:endParaRPr lang="en-US" sz="1150" dirty="0"/>
          </a:p>
        </p:txBody>
      </p:sp>
      <p:pic>
        <p:nvPicPr>
          <p:cNvPr id="13" name="Image 4" descr="preencoded.png"/>
          <p:cNvPicPr>
            <a:picLocks noChangeAspect="1"/>
          </p:cNvPicPr>
          <p:nvPr/>
        </p:nvPicPr>
        <p:blipFill>
          <a:blip r:embed="rId7"/>
          <a:stretch>
            <a:fillRect/>
          </a:stretch>
        </p:blipFill>
        <p:spPr>
          <a:xfrm>
            <a:off x="528042" y="6481048"/>
            <a:ext cx="377190" cy="377190"/>
          </a:xfrm>
          <a:prstGeom prst="rect">
            <a:avLst/>
          </a:prstGeom>
        </p:spPr>
      </p:pic>
      <p:sp>
        <p:nvSpPr>
          <p:cNvPr id="14" name="Text 7"/>
          <p:cNvSpPr/>
          <p:nvPr/>
        </p:nvSpPr>
        <p:spPr>
          <a:xfrm>
            <a:off x="528042" y="7009090"/>
            <a:ext cx="2535079" cy="235744"/>
          </a:xfrm>
          <a:prstGeom prst="rect">
            <a:avLst/>
          </a:prstGeom>
          <a:noFill/>
          <a:ln/>
        </p:spPr>
        <p:txBody>
          <a:bodyPr wrap="none" lIns="0" tIns="0" rIns="0" bIns="0" rtlCol="0" anchor="t"/>
          <a:lstStyle/>
          <a:p>
            <a:pPr marL="0" indent="0" algn="l">
              <a:lnSpc>
                <a:spcPts val="1850"/>
              </a:lnSpc>
              <a:buNone/>
            </a:pPr>
            <a:r>
              <a:rPr lang="en-US" sz="1450" dirty="0">
                <a:solidFill>
                  <a:srgbClr val="15213F"/>
                </a:solidFill>
                <a:latin typeface="Roboto Slab" pitchFamily="34" charset="0"/>
                <a:ea typeface="Roboto Slab" pitchFamily="34" charset="-122"/>
                <a:cs typeface="Roboto Slab" pitchFamily="34" charset="-120"/>
              </a:rPr>
              <a:t>Policy Support and Outreach</a:t>
            </a:r>
            <a:endParaRPr lang="en-US" sz="1450" dirty="0"/>
          </a:p>
        </p:txBody>
      </p:sp>
      <p:sp>
        <p:nvSpPr>
          <p:cNvPr id="15" name="Text 8"/>
          <p:cNvSpPr/>
          <p:nvPr/>
        </p:nvSpPr>
        <p:spPr>
          <a:xfrm>
            <a:off x="528042" y="7335322"/>
            <a:ext cx="8087916" cy="482679"/>
          </a:xfrm>
          <a:prstGeom prst="rect">
            <a:avLst/>
          </a:prstGeom>
          <a:noFill/>
          <a:ln/>
        </p:spPr>
        <p:txBody>
          <a:bodyPr wrap="square" lIns="0" tIns="0" rIns="0" bIns="0" rtlCol="0" anchor="t"/>
          <a:lstStyle/>
          <a:p>
            <a:pPr marL="0" indent="0" algn="l">
              <a:lnSpc>
                <a:spcPts val="1900"/>
              </a:lnSpc>
              <a:buNone/>
            </a:pPr>
            <a:r>
              <a:rPr lang="en-US" sz="1150" dirty="0">
                <a:solidFill>
                  <a:srgbClr val="15213F"/>
                </a:solidFill>
                <a:latin typeface="Roboto" pitchFamily="34" charset="0"/>
                <a:ea typeface="Roboto" pitchFamily="34" charset="-122"/>
                <a:cs typeface="Roboto" pitchFamily="34" charset="-120"/>
              </a:rPr>
              <a:t>Ensure that all farmers are aware of and have access to government policies and support programs to enhance their productivity and income.</a:t>
            </a:r>
            <a:endParaRPr lang="en-US" sz="11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760452"/>
            <a:ext cx="6172200" cy="771525"/>
          </a:xfrm>
          <a:prstGeom prst="rect">
            <a:avLst/>
          </a:prstGeom>
          <a:noFill/>
          <a:ln/>
        </p:spPr>
        <p:txBody>
          <a:bodyPr wrap="none" lIns="0" tIns="0" rIns="0" bIns="0" rtlCol="0" anchor="t"/>
          <a:lstStyle/>
          <a:p>
            <a:pPr marL="0" indent="0">
              <a:lnSpc>
                <a:spcPts val="6050"/>
              </a:lnSpc>
              <a:buNone/>
            </a:pPr>
            <a:r>
              <a:rPr lang="en-US" sz="4850" dirty="0">
                <a:solidFill>
                  <a:srgbClr val="3257B8"/>
                </a:solidFill>
                <a:latin typeface="Roboto Slab" pitchFamily="34" charset="0"/>
                <a:ea typeface="Roboto Slab" pitchFamily="34" charset="-122"/>
                <a:cs typeface="Roboto Slab" pitchFamily="34" charset="-120"/>
              </a:rPr>
              <a:t>Recommendations</a:t>
            </a:r>
            <a:endParaRPr lang="en-US" sz="4850" dirty="0"/>
          </a:p>
        </p:txBody>
      </p:sp>
      <p:sp>
        <p:nvSpPr>
          <p:cNvPr id="4" name="Shape 1"/>
          <p:cNvSpPr/>
          <p:nvPr/>
        </p:nvSpPr>
        <p:spPr>
          <a:xfrm>
            <a:off x="6350437" y="2179915"/>
            <a:ext cx="555427" cy="555427"/>
          </a:xfrm>
          <a:prstGeom prst="roundRect">
            <a:avLst>
              <a:gd name="adj" fmla="val 6668"/>
            </a:avLst>
          </a:prstGeom>
          <a:solidFill>
            <a:srgbClr val="E9ECF2"/>
          </a:solidFill>
          <a:ln/>
        </p:spPr>
      </p:sp>
      <p:sp>
        <p:nvSpPr>
          <p:cNvPr id="5" name="Text 2"/>
          <p:cNvSpPr/>
          <p:nvPr/>
        </p:nvSpPr>
        <p:spPr>
          <a:xfrm>
            <a:off x="6551771" y="2272427"/>
            <a:ext cx="152638" cy="370284"/>
          </a:xfrm>
          <a:prstGeom prst="rect">
            <a:avLst/>
          </a:prstGeom>
          <a:noFill/>
          <a:ln/>
        </p:spPr>
        <p:txBody>
          <a:bodyPr wrap="none" lIns="0" tIns="0" rIns="0" bIns="0" rtlCol="0" anchor="t"/>
          <a:lstStyle/>
          <a:p>
            <a:pPr marL="0" indent="0" algn="ctr">
              <a:lnSpc>
                <a:spcPts val="2900"/>
              </a:lnSpc>
              <a:buNone/>
            </a:pPr>
            <a:r>
              <a:rPr lang="en-US" sz="2900" dirty="0">
                <a:solidFill>
                  <a:srgbClr val="15213F"/>
                </a:solidFill>
                <a:latin typeface="Roboto Slab" pitchFamily="34" charset="0"/>
                <a:ea typeface="Roboto Slab" pitchFamily="34" charset="-122"/>
                <a:cs typeface="Roboto Slab" pitchFamily="34" charset="-120"/>
              </a:rPr>
              <a:t>1</a:t>
            </a:r>
            <a:endParaRPr lang="en-US" sz="2900" dirty="0"/>
          </a:p>
        </p:txBody>
      </p:sp>
      <p:sp>
        <p:nvSpPr>
          <p:cNvPr id="6" name="Text 3"/>
          <p:cNvSpPr/>
          <p:nvPr/>
        </p:nvSpPr>
        <p:spPr>
          <a:xfrm>
            <a:off x="7152680" y="2179915"/>
            <a:ext cx="3200400" cy="385763"/>
          </a:xfrm>
          <a:prstGeom prst="rect">
            <a:avLst/>
          </a:prstGeom>
          <a:noFill/>
          <a:ln/>
        </p:spPr>
        <p:txBody>
          <a:bodyPr wrap="none" lIns="0" tIns="0" rIns="0" bIns="0" rtlCol="0" anchor="t"/>
          <a:lstStyle/>
          <a:p>
            <a:pPr marL="0" indent="0">
              <a:lnSpc>
                <a:spcPts val="3000"/>
              </a:lnSpc>
              <a:buNone/>
            </a:pPr>
            <a:r>
              <a:rPr lang="en-US" sz="2400" dirty="0">
                <a:solidFill>
                  <a:srgbClr val="15213F"/>
                </a:solidFill>
                <a:latin typeface="Roboto Slab" pitchFamily="34" charset="0"/>
                <a:ea typeface="Roboto Slab" pitchFamily="34" charset="-122"/>
                <a:cs typeface="Roboto Slab" pitchFamily="34" charset="-120"/>
              </a:rPr>
              <a:t>Conduct Workshops on Soil, Water, Weather.</a:t>
            </a:r>
            <a:endParaRPr lang="en-US" sz="2400" dirty="0"/>
          </a:p>
        </p:txBody>
      </p:sp>
      <p:sp>
        <p:nvSpPr>
          <p:cNvPr id="7" name="Text 4"/>
          <p:cNvSpPr/>
          <p:nvPr/>
        </p:nvSpPr>
        <p:spPr>
          <a:xfrm>
            <a:off x="7152680" y="2713792"/>
            <a:ext cx="6613684" cy="395049"/>
          </a:xfrm>
          <a:prstGeom prst="rect">
            <a:avLst/>
          </a:prstGeom>
          <a:noFill/>
          <a:ln/>
        </p:spPr>
        <p:txBody>
          <a:bodyPr wrap="none" lIns="0" tIns="0" rIns="0" bIns="0" rtlCol="0" anchor="t"/>
          <a:lstStyle/>
          <a:p>
            <a:pPr marL="0" indent="0">
              <a:lnSpc>
                <a:spcPts val="3100"/>
              </a:lnSpc>
              <a:buNone/>
            </a:pPr>
            <a:r>
              <a:rPr lang="en-US" sz="1900" dirty="0">
                <a:solidFill>
                  <a:srgbClr val="15213F"/>
                </a:solidFill>
                <a:latin typeface="Roboto" pitchFamily="34" charset="0"/>
                <a:ea typeface="Roboto" pitchFamily="34" charset="-122"/>
                <a:cs typeface="Roboto" pitchFamily="34" charset="-120"/>
              </a:rPr>
              <a:t>To equip farmers with the knowledge of science</a:t>
            </a:r>
            <a:endParaRPr lang="en-US" sz="1900" dirty="0"/>
          </a:p>
        </p:txBody>
      </p:sp>
      <p:sp>
        <p:nvSpPr>
          <p:cNvPr id="8" name="Shape 5"/>
          <p:cNvSpPr/>
          <p:nvPr/>
        </p:nvSpPr>
        <p:spPr>
          <a:xfrm>
            <a:off x="6350437" y="3633311"/>
            <a:ext cx="555427" cy="555427"/>
          </a:xfrm>
          <a:prstGeom prst="roundRect">
            <a:avLst>
              <a:gd name="adj" fmla="val 6668"/>
            </a:avLst>
          </a:prstGeom>
          <a:solidFill>
            <a:srgbClr val="E9ECF2"/>
          </a:solidFill>
          <a:ln/>
        </p:spPr>
      </p:sp>
      <p:sp>
        <p:nvSpPr>
          <p:cNvPr id="9" name="Text 6"/>
          <p:cNvSpPr/>
          <p:nvPr/>
        </p:nvSpPr>
        <p:spPr>
          <a:xfrm>
            <a:off x="6525816" y="3725823"/>
            <a:ext cx="204549" cy="370284"/>
          </a:xfrm>
          <a:prstGeom prst="rect">
            <a:avLst/>
          </a:prstGeom>
          <a:noFill/>
          <a:ln/>
        </p:spPr>
        <p:txBody>
          <a:bodyPr wrap="none" lIns="0" tIns="0" rIns="0" bIns="0" rtlCol="0" anchor="t"/>
          <a:lstStyle/>
          <a:p>
            <a:pPr marL="0" indent="0" algn="ctr">
              <a:lnSpc>
                <a:spcPts val="2900"/>
              </a:lnSpc>
              <a:buNone/>
            </a:pPr>
            <a:r>
              <a:rPr lang="en-US" sz="2900" dirty="0">
                <a:solidFill>
                  <a:srgbClr val="15213F"/>
                </a:solidFill>
                <a:latin typeface="Roboto Slab" pitchFamily="34" charset="0"/>
                <a:ea typeface="Roboto Slab" pitchFamily="34" charset="-122"/>
                <a:cs typeface="Roboto Slab" pitchFamily="34" charset="-120"/>
              </a:rPr>
              <a:t>2</a:t>
            </a:r>
            <a:endParaRPr lang="en-US" sz="2900" dirty="0"/>
          </a:p>
        </p:txBody>
      </p:sp>
      <p:sp>
        <p:nvSpPr>
          <p:cNvPr id="10" name="Text 7"/>
          <p:cNvSpPr/>
          <p:nvPr/>
        </p:nvSpPr>
        <p:spPr>
          <a:xfrm>
            <a:off x="7152680" y="3633311"/>
            <a:ext cx="3766066" cy="385763"/>
          </a:xfrm>
          <a:prstGeom prst="rect">
            <a:avLst/>
          </a:prstGeom>
          <a:noFill/>
          <a:ln/>
        </p:spPr>
        <p:txBody>
          <a:bodyPr wrap="none" lIns="0" tIns="0" rIns="0" bIns="0" rtlCol="0" anchor="t"/>
          <a:lstStyle/>
          <a:p>
            <a:pPr marL="0" indent="0">
              <a:lnSpc>
                <a:spcPts val="3000"/>
              </a:lnSpc>
              <a:buNone/>
            </a:pPr>
            <a:r>
              <a:rPr lang="en-US" sz="2400" dirty="0">
                <a:solidFill>
                  <a:srgbClr val="15213F"/>
                </a:solidFill>
                <a:latin typeface="Roboto Slab" pitchFamily="34" charset="0"/>
                <a:ea typeface="Roboto Slab" pitchFamily="34" charset="-122"/>
                <a:cs typeface="Roboto Slab" pitchFamily="34" charset="-120"/>
              </a:rPr>
              <a:t>Promote Organic Farming</a:t>
            </a:r>
            <a:endParaRPr lang="en-US" sz="2400" dirty="0"/>
          </a:p>
        </p:txBody>
      </p:sp>
      <p:sp>
        <p:nvSpPr>
          <p:cNvPr id="11" name="Text 8"/>
          <p:cNvSpPr/>
          <p:nvPr/>
        </p:nvSpPr>
        <p:spPr>
          <a:xfrm>
            <a:off x="7152680" y="4167188"/>
            <a:ext cx="6613684" cy="395049"/>
          </a:xfrm>
          <a:prstGeom prst="rect">
            <a:avLst/>
          </a:prstGeom>
          <a:noFill/>
          <a:ln/>
        </p:spPr>
        <p:txBody>
          <a:bodyPr wrap="none" lIns="0" tIns="0" rIns="0" bIns="0" rtlCol="0" anchor="t"/>
          <a:lstStyle/>
          <a:p>
            <a:pPr marL="0" indent="0">
              <a:lnSpc>
                <a:spcPts val="3100"/>
              </a:lnSpc>
              <a:buNone/>
            </a:pPr>
            <a:r>
              <a:rPr lang="en-US" sz="1900" dirty="0">
                <a:solidFill>
                  <a:srgbClr val="15213F"/>
                </a:solidFill>
                <a:latin typeface="Roboto" pitchFamily="34" charset="0"/>
                <a:ea typeface="Roboto" pitchFamily="34" charset="-122"/>
                <a:cs typeface="Roboto" pitchFamily="34" charset="-120"/>
              </a:rPr>
              <a:t>Sustainable practices for the future</a:t>
            </a:r>
            <a:endParaRPr lang="en-US" sz="1900" dirty="0"/>
          </a:p>
        </p:txBody>
      </p:sp>
      <p:sp>
        <p:nvSpPr>
          <p:cNvPr id="12" name="Shape 9"/>
          <p:cNvSpPr/>
          <p:nvPr/>
        </p:nvSpPr>
        <p:spPr>
          <a:xfrm>
            <a:off x="6350437" y="5086707"/>
            <a:ext cx="555427" cy="555427"/>
          </a:xfrm>
          <a:prstGeom prst="roundRect">
            <a:avLst>
              <a:gd name="adj" fmla="val 6668"/>
            </a:avLst>
          </a:prstGeom>
          <a:solidFill>
            <a:srgbClr val="E9ECF2"/>
          </a:solidFill>
          <a:ln/>
        </p:spPr>
      </p:sp>
      <p:sp>
        <p:nvSpPr>
          <p:cNvPr id="13" name="Text 10"/>
          <p:cNvSpPr/>
          <p:nvPr/>
        </p:nvSpPr>
        <p:spPr>
          <a:xfrm>
            <a:off x="6528078" y="5179219"/>
            <a:ext cx="200025" cy="370284"/>
          </a:xfrm>
          <a:prstGeom prst="rect">
            <a:avLst/>
          </a:prstGeom>
          <a:noFill/>
          <a:ln/>
        </p:spPr>
        <p:txBody>
          <a:bodyPr wrap="none" lIns="0" tIns="0" rIns="0" bIns="0" rtlCol="0" anchor="t"/>
          <a:lstStyle/>
          <a:p>
            <a:pPr marL="0" indent="0" algn="ctr">
              <a:lnSpc>
                <a:spcPts val="2900"/>
              </a:lnSpc>
              <a:buNone/>
            </a:pPr>
            <a:r>
              <a:rPr lang="en-US" sz="2900" dirty="0">
                <a:solidFill>
                  <a:srgbClr val="15213F"/>
                </a:solidFill>
                <a:latin typeface="Roboto Slab" pitchFamily="34" charset="0"/>
                <a:ea typeface="Roboto Slab" pitchFamily="34" charset="-122"/>
                <a:cs typeface="Roboto Slab" pitchFamily="34" charset="-120"/>
              </a:rPr>
              <a:t>3</a:t>
            </a:r>
            <a:endParaRPr lang="en-US" sz="2900" dirty="0"/>
          </a:p>
        </p:txBody>
      </p:sp>
      <p:sp>
        <p:nvSpPr>
          <p:cNvPr id="14" name="Text 11"/>
          <p:cNvSpPr/>
          <p:nvPr/>
        </p:nvSpPr>
        <p:spPr>
          <a:xfrm>
            <a:off x="7152680" y="5086707"/>
            <a:ext cx="3231118" cy="385763"/>
          </a:xfrm>
          <a:prstGeom prst="rect">
            <a:avLst/>
          </a:prstGeom>
          <a:noFill/>
          <a:ln/>
        </p:spPr>
        <p:txBody>
          <a:bodyPr wrap="none" lIns="0" tIns="0" rIns="0" bIns="0" rtlCol="0" anchor="t"/>
          <a:lstStyle/>
          <a:p>
            <a:pPr marL="0" indent="0">
              <a:lnSpc>
                <a:spcPts val="3000"/>
              </a:lnSpc>
              <a:buNone/>
            </a:pPr>
            <a:r>
              <a:rPr lang="en-US" sz="2400" dirty="0">
                <a:solidFill>
                  <a:srgbClr val="15213F"/>
                </a:solidFill>
                <a:latin typeface="Roboto Slab" pitchFamily="34" charset="0"/>
                <a:ea typeface="Roboto Slab" pitchFamily="34" charset="-122"/>
                <a:cs typeface="Roboto Slab" pitchFamily="34" charset="-120"/>
              </a:rPr>
              <a:t>Improve Supply Chain</a:t>
            </a:r>
            <a:endParaRPr lang="en-US" sz="2400" dirty="0"/>
          </a:p>
        </p:txBody>
      </p:sp>
      <p:sp>
        <p:nvSpPr>
          <p:cNvPr id="15" name="Text 12"/>
          <p:cNvSpPr/>
          <p:nvPr/>
        </p:nvSpPr>
        <p:spPr>
          <a:xfrm>
            <a:off x="7152680" y="5620583"/>
            <a:ext cx="6613684" cy="395049"/>
          </a:xfrm>
          <a:prstGeom prst="rect">
            <a:avLst/>
          </a:prstGeom>
          <a:noFill/>
          <a:ln/>
        </p:spPr>
        <p:txBody>
          <a:bodyPr wrap="none" lIns="0" tIns="0" rIns="0" bIns="0" rtlCol="0" anchor="t"/>
          <a:lstStyle/>
          <a:p>
            <a:pPr marL="0" indent="0">
              <a:lnSpc>
                <a:spcPts val="3100"/>
              </a:lnSpc>
              <a:buNone/>
            </a:pPr>
            <a:r>
              <a:rPr lang="en-US" sz="1900" dirty="0">
                <a:solidFill>
                  <a:srgbClr val="15213F"/>
                </a:solidFill>
                <a:latin typeface="Roboto" pitchFamily="34" charset="0"/>
                <a:ea typeface="Roboto" pitchFamily="34" charset="-122"/>
                <a:cs typeface="Roboto" pitchFamily="34" charset="-120"/>
              </a:rPr>
              <a:t>Minimize crop waste and optimize distribution</a:t>
            </a:r>
            <a:endParaRPr lang="en-US" sz="1900" dirty="0"/>
          </a:p>
        </p:txBody>
      </p:sp>
      <p:sp>
        <p:nvSpPr>
          <p:cNvPr id="16" name="Shape 13"/>
          <p:cNvSpPr/>
          <p:nvPr/>
        </p:nvSpPr>
        <p:spPr>
          <a:xfrm>
            <a:off x="6350437" y="6540103"/>
            <a:ext cx="555427" cy="555427"/>
          </a:xfrm>
          <a:prstGeom prst="roundRect">
            <a:avLst>
              <a:gd name="adj" fmla="val 6668"/>
            </a:avLst>
          </a:prstGeom>
          <a:solidFill>
            <a:srgbClr val="E9ECF2"/>
          </a:solidFill>
          <a:ln/>
        </p:spPr>
      </p:sp>
      <p:sp>
        <p:nvSpPr>
          <p:cNvPr id="17" name="Text 14"/>
          <p:cNvSpPr/>
          <p:nvPr/>
        </p:nvSpPr>
        <p:spPr>
          <a:xfrm>
            <a:off x="6520815" y="6632615"/>
            <a:ext cx="214670" cy="370284"/>
          </a:xfrm>
          <a:prstGeom prst="rect">
            <a:avLst/>
          </a:prstGeom>
          <a:noFill/>
          <a:ln/>
        </p:spPr>
        <p:txBody>
          <a:bodyPr wrap="none" lIns="0" tIns="0" rIns="0" bIns="0" rtlCol="0" anchor="t"/>
          <a:lstStyle/>
          <a:p>
            <a:pPr marL="0" indent="0" algn="ctr">
              <a:lnSpc>
                <a:spcPts val="2900"/>
              </a:lnSpc>
              <a:buNone/>
            </a:pPr>
            <a:r>
              <a:rPr lang="en-US" sz="2900" dirty="0">
                <a:solidFill>
                  <a:srgbClr val="15213F"/>
                </a:solidFill>
                <a:latin typeface="Roboto Slab" pitchFamily="34" charset="0"/>
                <a:ea typeface="Roboto Slab" pitchFamily="34" charset="-122"/>
                <a:cs typeface="Roboto Slab" pitchFamily="34" charset="-120"/>
              </a:rPr>
              <a:t>4</a:t>
            </a:r>
            <a:endParaRPr lang="en-US" sz="2900" dirty="0"/>
          </a:p>
        </p:txBody>
      </p:sp>
      <p:sp>
        <p:nvSpPr>
          <p:cNvPr id="18" name="Text 15"/>
          <p:cNvSpPr/>
          <p:nvPr/>
        </p:nvSpPr>
        <p:spPr>
          <a:xfrm>
            <a:off x="7152680" y="6540103"/>
            <a:ext cx="3531394" cy="385763"/>
          </a:xfrm>
          <a:prstGeom prst="rect">
            <a:avLst/>
          </a:prstGeom>
          <a:noFill/>
          <a:ln/>
        </p:spPr>
        <p:txBody>
          <a:bodyPr wrap="none" lIns="0" tIns="0" rIns="0" bIns="0" rtlCol="0" anchor="t"/>
          <a:lstStyle/>
          <a:p>
            <a:pPr marL="0" indent="0">
              <a:lnSpc>
                <a:spcPts val="3000"/>
              </a:lnSpc>
              <a:buNone/>
            </a:pPr>
            <a:r>
              <a:rPr lang="en-US" sz="2400" dirty="0">
                <a:solidFill>
                  <a:srgbClr val="15213F"/>
                </a:solidFill>
                <a:latin typeface="Roboto Slab" pitchFamily="34" charset="0"/>
                <a:ea typeface="Roboto Slab" pitchFamily="34" charset="-122"/>
                <a:cs typeface="Roboto Slab" pitchFamily="34" charset="-120"/>
              </a:rPr>
              <a:t>Leverage GPS &amp; Data Analytics</a:t>
            </a:r>
            <a:endParaRPr lang="en-US" sz="2400" dirty="0"/>
          </a:p>
        </p:txBody>
      </p:sp>
      <p:sp>
        <p:nvSpPr>
          <p:cNvPr id="19" name="Text 16"/>
          <p:cNvSpPr/>
          <p:nvPr/>
        </p:nvSpPr>
        <p:spPr>
          <a:xfrm>
            <a:off x="7152680" y="7073979"/>
            <a:ext cx="6613684" cy="395049"/>
          </a:xfrm>
          <a:prstGeom prst="rect">
            <a:avLst/>
          </a:prstGeom>
          <a:noFill/>
          <a:ln/>
        </p:spPr>
        <p:txBody>
          <a:bodyPr wrap="none" lIns="0" tIns="0" rIns="0" bIns="0" rtlCol="0" anchor="t"/>
          <a:lstStyle/>
          <a:p>
            <a:pPr marL="0" indent="0">
              <a:lnSpc>
                <a:spcPts val="3100"/>
              </a:lnSpc>
              <a:buNone/>
            </a:pPr>
            <a:r>
              <a:rPr lang="en-US" sz="1900" dirty="0">
                <a:solidFill>
                  <a:srgbClr val="15213F"/>
                </a:solidFill>
                <a:latin typeface="Roboto" pitchFamily="34" charset="0"/>
                <a:ea typeface="Roboto" pitchFamily="34" charset="-122"/>
                <a:cs typeface="Roboto" pitchFamily="34" charset="-120"/>
              </a:rPr>
              <a:t>Optimize field-level management</a:t>
            </a:r>
            <a:endParaRPr lang="en-US" sz="19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161223"/>
            <a:ext cx="6172200" cy="771525"/>
          </a:xfrm>
          <a:prstGeom prst="rect">
            <a:avLst/>
          </a:prstGeom>
          <a:noFill/>
          <a:ln/>
        </p:spPr>
        <p:txBody>
          <a:bodyPr wrap="none" lIns="0" tIns="0" rIns="0" bIns="0" rtlCol="0" anchor="t"/>
          <a:lstStyle/>
          <a:p>
            <a:pPr marL="0" indent="0">
              <a:lnSpc>
                <a:spcPts val="6050"/>
              </a:lnSpc>
              <a:buNone/>
            </a:pPr>
            <a:r>
              <a:rPr lang="en-US" sz="4850" dirty="0">
                <a:solidFill>
                  <a:srgbClr val="3257B8"/>
                </a:solidFill>
                <a:latin typeface="Roboto Slab" pitchFamily="34" charset="0"/>
                <a:ea typeface="Roboto Slab" pitchFamily="34" charset="-122"/>
                <a:cs typeface="Roboto Slab" pitchFamily="34" charset="-120"/>
              </a:rPr>
              <a:t>Conclusion</a:t>
            </a:r>
            <a:endParaRPr lang="en-US" sz="4850" dirty="0"/>
          </a:p>
        </p:txBody>
      </p:sp>
      <p:sp>
        <p:nvSpPr>
          <p:cNvPr id="4" name="Text 1"/>
          <p:cNvSpPr/>
          <p:nvPr/>
        </p:nvSpPr>
        <p:spPr>
          <a:xfrm>
            <a:off x="6350437" y="3303032"/>
            <a:ext cx="7415927" cy="2765346"/>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Roboto" pitchFamily="34" charset="0"/>
                <a:ea typeface="Roboto" pitchFamily="34" charset="-122"/>
                <a:cs typeface="Roboto" pitchFamily="34" charset="-120"/>
              </a:rPr>
              <a:t>This comprehensive analysis of crop production in India has uncovered valuable insights and trends that can inform decision-making and guide the future development of the country's agricultural sector. By leveraging data-driven insights, stakeholders can work towards enhancing productivity, promoting sustainability, and strengthening India's position as a global agricultural powerhouse.</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2005489"/>
            <a:ext cx="10774561" cy="771525"/>
          </a:xfrm>
          <a:prstGeom prst="rect">
            <a:avLst/>
          </a:prstGeom>
          <a:noFill/>
          <a:ln/>
        </p:spPr>
        <p:txBody>
          <a:bodyPr wrap="none" lIns="0" tIns="0" rIns="0" bIns="0" rtlCol="0" anchor="t"/>
          <a:lstStyle/>
          <a:p>
            <a:pPr marL="0" indent="0">
              <a:lnSpc>
                <a:spcPts val="6050"/>
              </a:lnSpc>
              <a:buNone/>
            </a:pPr>
            <a:r>
              <a:rPr lang="en-US" sz="4850" dirty="0">
                <a:solidFill>
                  <a:srgbClr val="3257B8"/>
                </a:solidFill>
                <a:latin typeface="Roboto Slab" pitchFamily="34" charset="0"/>
                <a:ea typeface="Roboto Slab" pitchFamily="34" charset="-122"/>
                <a:cs typeface="Roboto Slab" pitchFamily="34" charset="-120"/>
              </a:rPr>
              <a:t>Economic Contribution and Diversity</a:t>
            </a:r>
            <a:endParaRPr lang="en-US" sz="4850" dirty="0"/>
          </a:p>
        </p:txBody>
      </p:sp>
      <p:sp>
        <p:nvSpPr>
          <p:cNvPr id="3" name="Text 1"/>
          <p:cNvSpPr/>
          <p:nvPr/>
        </p:nvSpPr>
        <p:spPr>
          <a:xfrm>
            <a:off x="864037" y="3394115"/>
            <a:ext cx="3368278" cy="385763"/>
          </a:xfrm>
          <a:prstGeom prst="rect">
            <a:avLst/>
          </a:prstGeom>
          <a:noFill/>
          <a:ln/>
        </p:spPr>
        <p:txBody>
          <a:bodyPr wrap="none" lIns="0" tIns="0" rIns="0" bIns="0" rtlCol="0" anchor="t"/>
          <a:lstStyle/>
          <a:p>
            <a:pPr marL="0" indent="0">
              <a:lnSpc>
                <a:spcPts val="3000"/>
              </a:lnSpc>
              <a:buNone/>
            </a:pPr>
            <a:r>
              <a:rPr lang="en-US" sz="2400" dirty="0">
                <a:solidFill>
                  <a:srgbClr val="3257B8"/>
                </a:solidFill>
                <a:latin typeface="Roboto Slab" pitchFamily="34" charset="0"/>
                <a:ea typeface="Roboto Slab" pitchFamily="34" charset="-122"/>
                <a:cs typeface="Roboto Slab" pitchFamily="34" charset="-120"/>
              </a:rPr>
              <a:t>Economic Contribution</a:t>
            </a:r>
            <a:endParaRPr lang="en-US" sz="2400" dirty="0"/>
          </a:p>
        </p:txBody>
      </p:sp>
      <p:sp>
        <p:nvSpPr>
          <p:cNvPr id="4" name="Text 2"/>
          <p:cNvSpPr/>
          <p:nvPr/>
        </p:nvSpPr>
        <p:spPr>
          <a:xfrm>
            <a:off x="864037" y="4026694"/>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Roboto" pitchFamily="34" charset="0"/>
                <a:ea typeface="Roboto" pitchFamily="34" charset="-122"/>
                <a:cs typeface="Roboto" pitchFamily="34" charset="-120"/>
              </a:rPr>
              <a:t>Agriculture contributes around 17-18% to India's GDP and is a primary source of livelihood for over 50% of the population.</a:t>
            </a:r>
            <a:endParaRPr lang="en-US" sz="1900" dirty="0"/>
          </a:p>
        </p:txBody>
      </p:sp>
      <p:sp>
        <p:nvSpPr>
          <p:cNvPr id="5" name="Text 3"/>
          <p:cNvSpPr/>
          <p:nvPr/>
        </p:nvSpPr>
        <p:spPr>
          <a:xfrm>
            <a:off x="5372695" y="3394115"/>
            <a:ext cx="3513415" cy="385763"/>
          </a:xfrm>
          <a:prstGeom prst="rect">
            <a:avLst/>
          </a:prstGeom>
          <a:noFill/>
          <a:ln/>
        </p:spPr>
        <p:txBody>
          <a:bodyPr wrap="none" lIns="0" tIns="0" rIns="0" bIns="0" rtlCol="0" anchor="t"/>
          <a:lstStyle/>
          <a:p>
            <a:pPr marL="0" indent="0">
              <a:lnSpc>
                <a:spcPts val="3000"/>
              </a:lnSpc>
              <a:buNone/>
            </a:pPr>
            <a:r>
              <a:rPr lang="en-US" sz="2400" dirty="0">
                <a:solidFill>
                  <a:srgbClr val="3257B8"/>
                </a:solidFill>
                <a:latin typeface="Roboto Slab" pitchFamily="34" charset="0"/>
                <a:ea typeface="Roboto Slab" pitchFamily="34" charset="-122"/>
                <a:cs typeface="Roboto Slab" pitchFamily="34" charset="-120"/>
              </a:rPr>
              <a:t>Diverse Crop Production</a:t>
            </a:r>
            <a:endParaRPr lang="en-US" sz="2400" dirty="0"/>
          </a:p>
        </p:txBody>
      </p:sp>
      <p:sp>
        <p:nvSpPr>
          <p:cNvPr id="6" name="Text 4"/>
          <p:cNvSpPr/>
          <p:nvPr/>
        </p:nvSpPr>
        <p:spPr>
          <a:xfrm>
            <a:off x="5372695" y="4026694"/>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Roboto" pitchFamily="34" charset="0"/>
                <a:ea typeface="Roboto" pitchFamily="34" charset="-122"/>
                <a:cs typeface="Roboto" pitchFamily="34" charset="-120"/>
              </a:rPr>
              <a:t>India is a leading global producer of crops such as rice, wheat, pulses, sugarcane, cotton, and spices, taking advantage of its diverse agro-climatic zones.</a:t>
            </a:r>
            <a:endParaRPr lang="en-US" sz="1900" dirty="0"/>
          </a:p>
        </p:txBody>
      </p:sp>
      <p:sp>
        <p:nvSpPr>
          <p:cNvPr id="7" name="Text 5"/>
          <p:cNvSpPr/>
          <p:nvPr/>
        </p:nvSpPr>
        <p:spPr>
          <a:xfrm>
            <a:off x="9881354" y="3394115"/>
            <a:ext cx="3606046" cy="385763"/>
          </a:xfrm>
          <a:prstGeom prst="rect">
            <a:avLst/>
          </a:prstGeom>
          <a:noFill/>
          <a:ln/>
        </p:spPr>
        <p:txBody>
          <a:bodyPr wrap="none" lIns="0" tIns="0" rIns="0" bIns="0" rtlCol="0" anchor="t"/>
          <a:lstStyle/>
          <a:p>
            <a:pPr marL="0" indent="0">
              <a:lnSpc>
                <a:spcPts val="3000"/>
              </a:lnSpc>
              <a:buNone/>
            </a:pPr>
            <a:r>
              <a:rPr lang="en-US" sz="2400" dirty="0">
                <a:solidFill>
                  <a:srgbClr val="3257B8"/>
                </a:solidFill>
                <a:latin typeface="Roboto Slab" pitchFamily="34" charset="0"/>
                <a:ea typeface="Roboto Slab" pitchFamily="34" charset="-122"/>
                <a:cs typeface="Roboto Slab" pitchFamily="34" charset="-120"/>
              </a:rPr>
              <a:t>Green Revolution Impact</a:t>
            </a:r>
            <a:endParaRPr lang="en-US" sz="2400" dirty="0"/>
          </a:p>
        </p:txBody>
      </p:sp>
      <p:sp>
        <p:nvSpPr>
          <p:cNvPr id="8" name="Text 6"/>
          <p:cNvSpPr/>
          <p:nvPr/>
        </p:nvSpPr>
        <p:spPr>
          <a:xfrm>
            <a:off x="9881354" y="4026694"/>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Roboto" pitchFamily="34" charset="0"/>
                <a:ea typeface="Roboto" pitchFamily="34" charset="-122"/>
                <a:cs typeface="Roboto" pitchFamily="34" charset="-120"/>
              </a:rPr>
              <a:t>The Green Revolution in the 1960s-70s significantly increased food grain production, with wheat production rising from 10 million tonnes to over 110 million tonnes.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7600" y="633889"/>
            <a:ext cx="8462248" cy="712113"/>
          </a:xfrm>
          <a:prstGeom prst="rect">
            <a:avLst/>
          </a:prstGeom>
          <a:noFill/>
          <a:ln/>
        </p:spPr>
        <p:txBody>
          <a:bodyPr wrap="none" lIns="0" tIns="0" rIns="0" bIns="0" rtlCol="0" anchor="t"/>
          <a:lstStyle/>
          <a:p>
            <a:pPr marL="0" indent="0">
              <a:lnSpc>
                <a:spcPts val="5600"/>
              </a:lnSpc>
              <a:buNone/>
            </a:pPr>
            <a:r>
              <a:rPr lang="en-US" sz="4450" dirty="0">
                <a:solidFill>
                  <a:srgbClr val="3257B8"/>
                </a:solidFill>
                <a:latin typeface="Roboto Slab" pitchFamily="34" charset="0"/>
                <a:ea typeface="Roboto Slab" pitchFamily="34" charset="-122"/>
                <a:cs typeface="Roboto Slab" pitchFamily="34" charset="-120"/>
              </a:rPr>
              <a:t>Horticulture, Dairy, and Exports</a:t>
            </a:r>
            <a:endParaRPr lang="en-US" sz="4450" dirty="0"/>
          </a:p>
        </p:txBody>
      </p:sp>
      <p:pic>
        <p:nvPicPr>
          <p:cNvPr id="3" name="Image 0" descr="preencoded.png"/>
          <p:cNvPicPr>
            <a:picLocks noChangeAspect="1"/>
          </p:cNvPicPr>
          <p:nvPr/>
        </p:nvPicPr>
        <p:blipFill>
          <a:blip r:embed="rId3"/>
          <a:stretch>
            <a:fillRect/>
          </a:stretch>
        </p:blipFill>
        <p:spPr>
          <a:xfrm>
            <a:off x="797600" y="1801773"/>
            <a:ext cx="6346627" cy="3922395"/>
          </a:xfrm>
          <a:prstGeom prst="rect">
            <a:avLst/>
          </a:prstGeom>
        </p:spPr>
      </p:pic>
      <p:sp>
        <p:nvSpPr>
          <p:cNvPr id="4" name="Text 1"/>
          <p:cNvSpPr/>
          <p:nvPr/>
        </p:nvSpPr>
        <p:spPr>
          <a:xfrm>
            <a:off x="797600" y="6008965"/>
            <a:ext cx="3018830" cy="356116"/>
          </a:xfrm>
          <a:prstGeom prst="rect">
            <a:avLst/>
          </a:prstGeom>
          <a:noFill/>
          <a:ln/>
        </p:spPr>
        <p:txBody>
          <a:bodyPr wrap="none" lIns="0" tIns="0" rIns="0" bIns="0" rtlCol="0" anchor="t"/>
          <a:lstStyle/>
          <a:p>
            <a:pPr marL="0" indent="0" algn="l">
              <a:lnSpc>
                <a:spcPts val="2800"/>
              </a:lnSpc>
              <a:buNone/>
            </a:pPr>
            <a:r>
              <a:rPr lang="en-US" sz="2200" dirty="0">
                <a:solidFill>
                  <a:srgbClr val="15213F"/>
                </a:solidFill>
                <a:latin typeface="Roboto Slab" pitchFamily="34" charset="0"/>
                <a:ea typeface="Roboto Slab" pitchFamily="34" charset="-122"/>
                <a:cs typeface="Roboto Slab" pitchFamily="34" charset="-120"/>
              </a:rPr>
              <a:t>Horticulture and Dairy</a:t>
            </a:r>
            <a:endParaRPr lang="en-US" sz="2200" dirty="0"/>
          </a:p>
        </p:txBody>
      </p:sp>
      <p:sp>
        <p:nvSpPr>
          <p:cNvPr id="5" name="Text 2"/>
          <p:cNvSpPr/>
          <p:nvPr/>
        </p:nvSpPr>
        <p:spPr>
          <a:xfrm>
            <a:off x="797600" y="6501765"/>
            <a:ext cx="6346627" cy="1093708"/>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India is a leading producer of fruits, vegetables, and milk, with annual production exceeding 320 million tonnes for horticulture and 210 million tonnes for dairy.</a:t>
            </a:r>
            <a:endParaRPr lang="en-US" sz="1750" dirty="0"/>
          </a:p>
        </p:txBody>
      </p:sp>
      <p:pic>
        <p:nvPicPr>
          <p:cNvPr id="6" name="Image 1" descr="preencoded.png"/>
          <p:cNvPicPr>
            <a:picLocks noChangeAspect="1"/>
          </p:cNvPicPr>
          <p:nvPr/>
        </p:nvPicPr>
        <p:blipFill>
          <a:blip r:embed="rId4"/>
          <a:stretch>
            <a:fillRect/>
          </a:stretch>
        </p:blipFill>
        <p:spPr>
          <a:xfrm>
            <a:off x="7486055" y="1801773"/>
            <a:ext cx="6346746" cy="3922514"/>
          </a:xfrm>
          <a:prstGeom prst="rect">
            <a:avLst/>
          </a:prstGeom>
        </p:spPr>
      </p:pic>
      <p:sp>
        <p:nvSpPr>
          <p:cNvPr id="7" name="Text 3"/>
          <p:cNvSpPr/>
          <p:nvPr/>
        </p:nvSpPr>
        <p:spPr>
          <a:xfrm>
            <a:off x="7486055" y="6009084"/>
            <a:ext cx="2848689" cy="356116"/>
          </a:xfrm>
          <a:prstGeom prst="rect">
            <a:avLst/>
          </a:prstGeom>
          <a:noFill/>
          <a:ln/>
        </p:spPr>
        <p:txBody>
          <a:bodyPr wrap="none" lIns="0" tIns="0" rIns="0" bIns="0" rtlCol="0" anchor="t"/>
          <a:lstStyle/>
          <a:p>
            <a:pPr marL="0" indent="0" algn="l">
              <a:lnSpc>
                <a:spcPts val="2800"/>
              </a:lnSpc>
              <a:buNone/>
            </a:pPr>
            <a:r>
              <a:rPr lang="en-US" sz="2200" dirty="0">
                <a:solidFill>
                  <a:srgbClr val="15213F"/>
                </a:solidFill>
                <a:latin typeface="Roboto Slab" pitchFamily="34" charset="0"/>
                <a:ea typeface="Roboto Slab" pitchFamily="34" charset="-122"/>
                <a:cs typeface="Roboto Slab" pitchFamily="34" charset="-120"/>
              </a:rPr>
              <a:t>Agricultural Exports</a:t>
            </a:r>
            <a:endParaRPr lang="en-US" sz="2200" dirty="0"/>
          </a:p>
        </p:txBody>
      </p:sp>
      <p:sp>
        <p:nvSpPr>
          <p:cNvPr id="8" name="Text 4"/>
          <p:cNvSpPr/>
          <p:nvPr/>
        </p:nvSpPr>
        <p:spPr>
          <a:xfrm>
            <a:off x="7486055" y="6501884"/>
            <a:ext cx="6346746" cy="1093708"/>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India's agricultural exports contribute significantly to its foreign exchange, valued at around $50 billion in 2022-2023, with major items including rice, spices, sugar, and tea.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8782" y="574119"/>
            <a:ext cx="7686437" cy="1301353"/>
          </a:xfrm>
          <a:prstGeom prst="rect">
            <a:avLst/>
          </a:prstGeom>
          <a:noFill/>
          <a:ln/>
        </p:spPr>
        <p:txBody>
          <a:bodyPr wrap="square" lIns="0" tIns="0" rIns="0" bIns="0" rtlCol="0" anchor="t"/>
          <a:lstStyle/>
          <a:p>
            <a:pPr marL="0" indent="0">
              <a:lnSpc>
                <a:spcPts val="5100"/>
              </a:lnSpc>
              <a:buNone/>
            </a:pPr>
            <a:r>
              <a:rPr lang="en-US" sz="4050" dirty="0">
                <a:solidFill>
                  <a:srgbClr val="3257B8"/>
                </a:solidFill>
                <a:latin typeface="Roboto Slab" pitchFamily="34" charset="0"/>
                <a:ea typeface="Roboto Slab" pitchFamily="34" charset="-122"/>
                <a:cs typeface="Roboto Slab" pitchFamily="34" charset="-120"/>
              </a:rPr>
              <a:t>Government Initiatives and Challenges</a:t>
            </a:r>
            <a:endParaRPr lang="en-US" sz="4050" dirty="0"/>
          </a:p>
        </p:txBody>
      </p:sp>
      <p:sp>
        <p:nvSpPr>
          <p:cNvPr id="4" name="Shape 1"/>
          <p:cNvSpPr/>
          <p:nvPr/>
        </p:nvSpPr>
        <p:spPr>
          <a:xfrm>
            <a:off x="728782" y="2421969"/>
            <a:ext cx="468511" cy="468511"/>
          </a:xfrm>
          <a:prstGeom prst="roundRect">
            <a:avLst>
              <a:gd name="adj" fmla="val 6667"/>
            </a:avLst>
          </a:prstGeom>
          <a:solidFill>
            <a:srgbClr val="E9ECF2"/>
          </a:solidFill>
          <a:ln/>
        </p:spPr>
      </p:sp>
      <p:sp>
        <p:nvSpPr>
          <p:cNvPr id="5" name="Text 2"/>
          <p:cNvSpPr/>
          <p:nvPr/>
        </p:nvSpPr>
        <p:spPr>
          <a:xfrm>
            <a:off x="898684" y="2500074"/>
            <a:ext cx="128707" cy="312301"/>
          </a:xfrm>
          <a:prstGeom prst="rect">
            <a:avLst/>
          </a:prstGeom>
          <a:noFill/>
          <a:ln/>
        </p:spPr>
        <p:txBody>
          <a:bodyPr wrap="none" lIns="0" tIns="0" rIns="0" bIns="0" rtlCol="0" anchor="t"/>
          <a:lstStyle/>
          <a:p>
            <a:pPr marL="0" indent="0" algn="ctr">
              <a:lnSpc>
                <a:spcPts val="2450"/>
              </a:lnSpc>
              <a:buNone/>
            </a:pPr>
            <a:r>
              <a:rPr lang="en-US" sz="2450" dirty="0">
                <a:solidFill>
                  <a:srgbClr val="15213F"/>
                </a:solidFill>
                <a:latin typeface="Roboto Slab" pitchFamily="34" charset="0"/>
                <a:ea typeface="Roboto Slab" pitchFamily="34" charset="-122"/>
                <a:cs typeface="Roboto Slab" pitchFamily="34" charset="-120"/>
              </a:rPr>
              <a:t>1</a:t>
            </a:r>
            <a:endParaRPr lang="en-US" sz="2450" dirty="0"/>
          </a:p>
        </p:txBody>
      </p:sp>
      <p:sp>
        <p:nvSpPr>
          <p:cNvPr id="6" name="Text 3"/>
          <p:cNvSpPr/>
          <p:nvPr/>
        </p:nvSpPr>
        <p:spPr>
          <a:xfrm>
            <a:off x="1405414" y="2421969"/>
            <a:ext cx="2833807" cy="325279"/>
          </a:xfrm>
          <a:prstGeom prst="rect">
            <a:avLst/>
          </a:prstGeom>
          <a:noFill/>
          <a:ln/>
        </p:spPr>
        <p:txBody>
          <a:bodyPr wrap="none" lIns="0" tIns="0" rIns="0" bIns="0" rtlCol="0" anchor="t"/>
          <a:lstStyle/>
          <a:p>
            <a:pPr marL="0" indent="0">
              <a:lnSpc>
                <a:spcPts val="2550"/>
              </a:lnSpc>
              <a:buNone/>
            </a:pPr>
            <a:r>
              <a:rPr lang="en-US" sz="2000" dirty="0">
                <a:solidFill>
                  <a:srgbClr val="15213F"/>
                </a:solidFill>
                <a:latin typeface="Roboto Slab" pitchFamily="34" charset="0"/>
                <a:ea typeface="Roboto Slab" pitchFamily="34" charset="-122"/>
                <a:cs typeface="Roboto Slab" pitchFamily="34" charset="-120"/>
              </a:rPr>
              <a:t>Government Initiatives</a:t>
            </a:r>
            <a:endParaRPr lang="en-US" sz="2000" dirty="0"/>
          </a:p>
        </p:txBody>
      </p:sp>
      <p:sp>
        <p:nvSpPr>
          <p:cNvPr id="7" name="Text 4"/>
          <p:cNvSpPr/>
          <p:nvPr/>
        </p:nvSpPr>
        <p:spPr>
          <a:xfrm>
            <a:off x="1405414" y="2872145"/>
            <a:ext cx="7009805" cy="999411"/>
          </a:xfrm>
          <a:prstGeom prst="rect">
            <a:avLst/>
          </a:prstGeom>
          <a:noFill/>
          <a:ln/>
        </p:spPr>
        <p:txBody>
          <a:bodyPr wrap="squar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The government has launched programs like PMFBY (crop insurance), PM-KISAN (income support), and e-NAM (digital agricultural markets) to support farmers and improve productivity.</a:t>
            </a:r>
            <a:endParaRPr lang="en-US" sz="1600" dirty="0"/>
          </a:p>
        </p:txBody>
      </p:sp>
      <p:sp>
        <p:nvSpPr>
          <p:cNvPr id="8" name="Shape 5"/>
          <p:cNvSpPr/>
          <p:nvPr/>
        </p:nvSpPr>
        <p:spPr>
          <a:xfrm>
            <a:off x="728782" y="4313873"/>
            <a:ext cx="468511" cy="468511"/>
          </a:xfrm>
          <a:prstGeom prst="roundRect">
            <a:avLst>
              <a:gd name="adj" fmla="val 6667"/>
            </a:avLst>
          </a:prstGeom>
          <a:solidFill>
            <a:srgbClr val="E9ECF2"/>
          </a:solidFill>
          <a:ln/>
        </p:spPr>
      </p:sp>
      <p:sp>
        <p:nvSpPr>
          <p:cNvPr id="9" name="Text 6"/>
          <p:cNvSpPr/>
          <p:nvPr/>
        </p:nvSpPr>
        <p:spPr>
          <a:xfrm>
            <a:off x="876776" y="4391978"/>
            <a:ext cx="172403" cy="312301"/>
          </a:xfrm>
          <a:prstGeom prst="rect">
            <a:avLst/>
          </a:prstGeom>
          <a:noFill/>
          <a:ln/>
        </p:spPr>
        <p:txBody>
          <a:bodyPr wrap="none" lIns="0" tIns="0" rIns="0" bIns="0" rtlCol="0" anchor="t"/>
          <a:lstStyle/>
          <a:p>
            <a:pPr marL="0" indent="0" algn="ctr">
              <a:lnSpc>
                <a:spcPts val="2450"/>
              </a:lnSpc>
              <a:buNone/>
            </a:pPr>
            <a:r>
              <a:rPr lang="en-US" sz="2450" dirty="0">
                <a:solidFill>
                  <a:srgbClr val="15213F"/>
                </a:solidFill>
                <a:latin typeface="Roboto Slab" pitchFamily="34" charset="0"/>
                <a:ea typeface="Roboto Slab" pitchFamily="34" charset="-122"/>
                <a:cs typeface="Roboto Slab" pitchFamily="34" charset="-120"/>
              </a:rPr>
              <a:t>2</a:t>
            </a:r>
            <a:endParaRPr lang="en-US" sz="2450" dirty="0"/>
          </a:p>
        </p:txBody>
      </p:sp>
      <p:sp>
        <p:nvSpPr>
          <p:cNvPr id="10" name="Text 7"/>
          <p:cNvSpPr/>
          <p:nvPr/>
        </p:nvSpPr>
        <p:spPr>
          <a:xfrm>
            <a:off x="1405414" y="4313873"/>
            <a:ext cx="2602825" cy="325279"/>
          </a:xfrm>
          <a:prstGeom prst="rect">
            <a:avLst/>
          </a:prstGeom>
          <a:noFill/>
          <a:ln/>
        </p:spPr>
        <p:txBody>
          <a:bodyPr wrap="none" lIns="0" tIns="0" rIns="0" bIns="0" rtlCol="0" anchor="t"/>
          <a:lstStyle/>
          <a:p>
            <a:pPr marL="0" indent="0">
              <a:lnSpc>
                <a:spcPts val="2550"/>
              </a:lnSpc>
              <a:buNone/>
            </a:pPr>
            <a:r>
              <a:rPr lang="en-US" sz="2000" dirty="0">
                <a:solidFill>
                  <a:srgbClr val="15213F"/>
                </a:solidFill>
                <a:latin typeface="Roboto Slab" pitchFamily="34" charset="0"/>
                <a:ea typeface="Roboto Slab" pitchFamily="34" charset="-122"/>
                <a:cs typeface="Roboto Slab" pitchFamily="34" charset="-120"/>
              </a:rPr>
              <a:t>Challenges</a:t>
            </a:r>
            <a:endParaRPr lang="en-US" sz="2000" dirty="0"/>
          </a:p>
        </p:txBody>
      </p:sp>
      <p:sp>
        <p:nvSpPr>
          <p:cNvPr id="11" name="Text 8"/>
          <p:cNvSpPr/>
          <p:nvPr/>
        </p:nvSpPr>
        <p:spPr>
          <a:xfrm>
            <a:off x="1405414" y="4764048"/>
            <a:ext cx="7009805" cy="999411"/>
          </a:xfrm>
          <a:prstGeom prst="rect">
            <a:avLst/>
          </a:prstGeom>
          <a:noFill/>
          <a:ln/>
        </p:spPr>
        <p:txBody>
          <a:bodyPr wrap="squar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India faces challenges such as fragmented land holdings, water scarcity, and soil degradation, which the government is addressing through sustainable farming practices and technology adoption.</a:t>
            </a:r>
            <a:endParaRPr lang="en-US" sz="1600" dirty="0"/>
          </a:p>
        </p:txBody>
      </p:sp>
      <p:sp>
        <p:nvSpPr>
          <p:cNvPr id="12" name="Shape 9"/>
          <p:cNvSpPr/>
          <p:nvPr/>
        </p:nvSpPr>
        <p:spPr>
          <a:xfrm>
            <a:off x="728782" y="6205776"/>
            <a:ext cx="468511" cy="468511"/>
          </a:xfrm>
          <a:prstGeom prst="roundRect">
            <a:avLst>
              <a:gd name="adj" fmla="val 6667"/>
            </a:avLst>
          </a:prstGeom>
          <a:solidFill>
            <a:srgbClr val="E9ECF2"/>
          </a:solidFill>
          <a:ln/>
        </p:spPr>
      </p:sp>
      <p:sp>
        <p:nvSpPr>
          <p:cNvPr id="13" name="Text 10"/>
          <p:cNvSpPr/>
          <p:nvPr/>
        </p:nvSpPr>
        <p:spPr>
          <a:xfrm>
            <a:off x="878681" y="6283881"/>
            <a:ext cx="168593" cy="312301"/>
          </a:xfrm>
          <a:prstGeom prst="rect">
            <a:avLst/>
          </a:prstGeom>
          <a:noFill/>
          <a:ln/>
        </p:spPr>
        <p:txBody>
          <a:bodyPr wrap="none" lIns="0" tIns="0" rIns="0" bIns="0" rtlCol="0" anchor="t"/>
          <a:lstStyle/>
          <a:p>
            <a:pPr marL="0" indent="0" algn="ctr">
              <a:lnSpc>
                <a:spcPts val="2450"/>
              </a:lnSpc>
              <a:buNone/>
            </a:pPr>
            <a:r>
              <a:rPr lang="en-US" sz="2450" dirty="0">
                <a:solidFill>
                  <a:srgbClr val="15213F"/>
                </a:solidFill>
                <a:latin typeface="Roboto Slab" pitchFamily="34" charset="0"/>
                <a:ea typeface="Roboto Slab" pitchFamily="34" charset="-122"/>
                <a:cs typeface="Roboto Slab" pitchFamily="34" charset="-120"/>
              </a:rPr>
              <a:t>3</a:t>
            </a:r>
            <a:endParaRPr lang="en-US" sz="2450" dirty="0"/>
          </a:p>
        </p:txBody>
      </p:sp>
      <p:sp>
        <p:nvSpPr>
          <p:cNvPr id="14" name="Text 11"/>
          <p:cNvSpPr/>
          <p:nvPr/>
        </p:nvSpPr>
        <p:spPr>
          <a:xfrm>
            <a:off x="1405414" y="6205776"/>
            <a:ext cx="4123611" cy="325279"/>
          </a:xfrm>
          <a:prstGeom prst="rect">
            <a:avLst/>
          </a:prstGeom>
          <a:noFill/>
          <a:ln/>
        </p:spPr>
        <p:txBody>
          <a:bodyPr wrap="none" lIns="0" tIns="0" rIns="0" bIns="0" rtlCol="0" anchor="t"/>
          <a:lstStyle/>
          <a:p>
            <a:pPr marL="0" indent="0">
              <a:lnSpc>
                <a:spcPts val="2550"/>
              </a:lnSpc>
              <a:buNone/>
            </a:pPr>
            <a:r>
              <a:rPr lang="en-US" sz="2000" dirty="0">
                <a:solidFill>
                  <a:srgbClr val="15213F"/>
                </a:solidFill>
                <a:latin typeface="Roboto Slab" pitchFamily="34" charset="0"/>
                <a:ea typeface="Roboto Slab" pitchFamily="34" charset="-122"/>
                <a:cs typeface="Roboto Slab" pitchFamily="34" charset="-120"/>
              </a:rPr>
              <a:t>Sustainability and Modernization</a:t>
            </a:r>
            <a:endParaRPr lang="en-US" sz="2000" dirty="0"/>
          </a:p>
        </p:txBody>
      </p:sp>
      <p:sp>
        <p:nvSpPr>
          <p:cNvPr id="15" name="Text 12"/>
          <p:cNvSpPr/>
          <p:nvPr/>
        </p:nvSpPr>
        <p:spPr>
          <a:xfrm>
            <a:off x="1405414" y="6655951"/>
            <a:ext cx="7009805" cy="999411"/>
          </a:xfrm>
          <a:prstGeom prst="rect">
            <a:avLst/>
          </a:prstGeom>
          <a:noFill/>
          <a:ln/>
        </p:spPr>
        <p:txBody>
          <a:bodyPr wrap="square" lIns="0" tIns="0" rIns="0" bIns="0" rtlCol="0" anchor="t"/>
          <a:lstStyle/>
          <a:p>
            <a:pPr marL="0" indent="0">
              <a:lnSpc>
                <a:spcPts val="2600"/>
              </a:lnSpc>
              <a:buNone/>
            </a:pPr>
            <a:r>
              <a:rPr lang="en-US" sz="1600" dirty="0">
                <a:solidFill>
                  <a:srgbClr val="15213F"/>
                </a:solidFill>
                <a:latin typeface="Roboto" pitchFamily="34" charset="0"/>
                <a:ea typeface="Roboto" pitchFamily="34" charset="-122"/>
                <a:cs typeface="Roboto" pitchFamily="34" charset="-120"/>
              </a:rPr>
              <a:t>Efforts are underway to promote organic agriculture, precision farming, and the use of renewable energy in agriculture to ensure long-term sustainability.</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169938" y="842963"/>
            <a:ext cx="6620232" cy="610314"/>
          </a:xfrm>
          <a:prstGeom prst="rect">
            <a:avLst/>
          </a:prstGeom>
          <a:noFill/>
          <a:ln/>
        </p:spPr>
        <p:txBody>
          <a:bodyPr wrap="none" lIns="0" tIns="0" rIns="0" bIns="0" rtlCol="0" anchor="t"/>
          <a:lstStyle/>
          <a:p>
            <a:pPr marL="0" indent="0">
              <a:lnSpc>
                <a:spcPts val="4800"/>
              </a:lnSpc>
              <a:buNone/>
            </a:pPr>
            <a:r>
              <a:rPr lang="en-US" sz="3800" dirty="0">
                <a:solidFill>
                  <a:srgbClr val="3257B8"/>
                </a:solidFill>
                <a:latin typeface="Roboto Slab" pitchFamily="34" charset="0"/>
                <a:ea typeface="Roboto Slab" pitchFamily="34" charset="-122"/>
                <a:cs typeface="Roboto Slab" pitchFamily="34" charset="-120"/>
              </a:rPr>
              <a:t>Data Collection and Analysis</a:t>
            </a:r>
            <a:endParaRPr lang="en-US" sz="3800" dirty="0"/>
          </a:p>
        </p:txBody>
      </p:sp>
      <p:sp>
        <p:nvSpPr>
          <p:cNvPr id="4" name="Shape 1"/>
          <p:cNvSpPr/>
          <p:nvPr/>
        </p:nvSpPr>
        <p:spPr>
          <a:xfrm>
            <a:off x="6451402" y="1746171"/>
            <a:ext cx="22860" cy="5640467"/>
          </a:xfrm>
          <a:prstGeom prst="roundRect">
            <a:avLst>
              <a:gd name="adj" fmla="val 128151"/>
            </a:avLst>
          </a:prstGeom>
          <a:solidFill>
            <a:srgbClr val="CFD2D8"/>
          </a:solidFill>
          <a:ln/>
        </p:spPr>
      </p:sp>
      <p:sp>
        <p:nvSpPr>
          <p:cNvPr id="5" name="Shape 2"/>
          <p:cNvSpPr/>
          <p:nvPr/>
        </p:nvSpPr>
        <p:spPr>
          <a:xfrm>
            <a:off x="6659642" y="2174081"/>
            <a:ext cx="683538" cy="22860"/>
          </a:xfrm>
          <a:prstGeom prst="roundRect">
            <a:avLst>
              <a:gd name="adj" fmla="val 128151"/>
            </a:avLst>
          </a:prstGeom>
          <a:solidFill>
            <a:srgbClr val="CFD2D8"/>
          </a:solidFill>
          <a:ln/>
        </p:spPr>
      </p:sp>
      <p:sp>
        <p:nvSpPr>
          <p:cNvPr id="6" name="Shape 3"/>
          <p:cNvSpPr/>
          <p:nvPr/>
        </p:nvSpPr>
        <p:spPr>
          <a:xfrm>
            <a:off x="6243161" y="1965841"/>
            <a:ext cx="439341" cy="439341"/>
          </a:xfrm>
          <a:prstGeom prst="roundRect">
            <a:avLst>
              <a:gd name="adj" fmla="val 6668"/>
            </a:avLst>
          </a:prstGeom>
          <a:solidFill>
            <a:srgbClr val="E9ECF2"/>
          </a:solidFill>
          <a:ln/>
        </p:spPr>
      </p:sp>
      <p:sp>
        <p:nvSpPr>
          <p:cNvPr id="7" name="Text 4"/>
          <p:cNvSpPr/>
          <p:nvPr/>
        </p:nvSpPr>
        <p:spPr>
          <a:xfrm>
            <a:off x="6402467" y="2038945"/>
            <a:ext cx="120729" cy="293013"/>
          </a:xfrm>
          <a:prstGeom prst="rect">
            <a:avLst/>
          </a:prstGeom>
          <a:noFill/>
          <a:ln/>
        </p:spPr>
        <p:txBody>
          <a:bodyPr wrap="none" lIns="0" tIns="0" rIns="0" bIns="0" rtlCol="0" anchor="t"/>
          <a:lstStyle/>
          <a:p>
            <a:pPr marL="0" indent="0" algn="ctr">
              <a:lnSpc>
                <a:spcPts val="2300"/>
              </a:lnSpc>
              <a:buNone/>
            </a:pPr>
            <a:r>
              <a:rPr lang="en-US" sz="2300" dirty="0">
                <a:solidFill>
                  <a:srgbClr val="15213F"/>
                </a:solidFill>
                <a:latin typeface="Roboto Slab" pitchFamily="34" charset="0"/>
                <a:ea typeface="Roboto Slab" pitchFamily="34" charset="-122"/>
                <a:cs typeface="Roboto Slab" pitchFamily="34" charset="-120"/>
              </a:rPr>
              <a:t>1</a:t>
            </a:r>
            <a:endParaRPr lang="en-US" sz="2300" dirty="0"/>
          </a:p>
        </p:txBody>
      </p:sp>
      <p:sp>
        <p:nvSpPr>
          <p:cNvPr id="8" name="Text 5"/>
          <p:cNvSpPr/>
          <p:nvPr/>
        </p:nvSpPr>
        <p:spPr>
          <a:xfrm>
            <a:off x="7536894" y="1941433"/>
            <a:ext cx="2441258" cy="305038"/>
          </a:xfrm>
          <a:prstGeom prst="rect">
            <a:avLst/>
          </a:prstGeom>
          <a:noFill/>
          <a:ln/>
        </p:spPr>
        <p:txBody>
          <a:bodyPr wrap="none" lIns="0" tIns="0" rIns="0" bIns="0" rtlCol="0" anchor="t"/>
          <a:lstStyle/>
          <a:p>
            <a:pPr marL="0" indent="0" algn="l">
              <a:lnSpc>
                <a:spcPts val="2400"/>
              </a:lnSpc>
              <a:buNone/>
            </a:pPr>
            <a:r>
              <a:rPr lang="en-US" sz="1900" dirty="0">
                <a:solidFill>
                  <a:srgbClr val="15213F"/>
                </a:solidFill>
                <a:latin typeface="Roboto Slab" pitchFamily="34" charset="0"/>
                <a:ea typeface="Roboto Slab" pitchFamily="34" charset="-122"/>
                <a:cs typeface="Roboto Slab" pitchFamily="34" charset="-120"/>
              </a:rPr>
              <a:t>Data Collection</a:t>
            </a:r>
            <a:endParaRPr lang="en-US" sz="1900" dirty="0"/>
          </a:p>
        </p:txBody>
      </p:sp>
      <p:sp>
        <p:nvSpPr>
          <p:cNvPr id="9" name="Text 6"/>
          <p:cNvSpPr/>
          <p:nvPr/>
        </p:nvSpPr>
        <p:spPr>
          <a:xfrm>
            <a:off x="7536894" y="2363629"/>
            <a:ext cx="6409968" cy="937260"/>
          </a:xfrm>
          <a:prstGeom prst="rect">
            <a:avLst/>
          </a:prstGeom>
          <a:noFill/>
          <a:ln/>
        </p:spPr>
        <p:txBody>
          <a:bodyPr wrap="square" lIns="0" tIns="0" rIns="0" bIns="0" rtlCol="0" anchor="t"/>
          <a:lstStyle/>
          <a:p>
            <a:pPr marL="0" indent="0" algn="l">
              <a:lnSpc>
                <a:spcPts val="2450"/>
              </a:lnSpc>
              <a:buNone/>
            </a:pPr>
            <a:r>
              <a:rPr lang="en-US" sz="1500" dirty="0">
                <a:solidFill>
                  <a:srgbClr val="15213F"/>
                </a:solidFill>
                <a:latin typeface="Roboto" pitchFamily="34" charset="0"/>
                <a:ea typeface="Roboto" pitchFamily="34" charset="-122"/>
                <a:cs typeface="Roboto" pitchFamily="34" charset="-120"/>
              </a:rPr>
              <a:t>The dataset was obtained from the unified mentor portal as an Excel workbook, containing 246,092 rows of data with information on crop production across India's states and districts from 1997 to 2015.</a:t>
            </a:r>
            <a:endParaRPr lang="en-US" sz="1500" dirty="0"/>
          </a:p>
        </p:txBody>
      </p:sp>
      <p:sp>
        <p:nvSpPr>
          <p:cNvPr id="10" name="Shape 7"/>
          <p:cNvSpPr/>
          <p:nvPr/>
        </p:nvSpPr>
        <p:spPr>
          <a:xfrm>
            <a:off x="6659642" y="4119324"/>
            <a:ext cx="683538" cy="22860"/>
          </a:xfrm>
          <a:prstGeom prst="roundRect">
            <a:avLst>
              <a:gd name="adj" fmla="val 128151"/>
            </a:avLst>
          </a:prstGeom>
          <a:solidFill>
            <a:srgbClr val="CFD2D8"/>
          </a:solidFill>
          <a:ln/>
        </p:spPr>
      </p:sp>
      <p:sp>
        <p:nvSpPr>
          <p:cNvPr id="11" name="Shape 8"/>
          <p:cNvSpPr/>
          <p:nvPr/>
        </p:nvSpPr>
        <p:spPr>
          <a:xfrm>
            <a:off x="6243161" y="3911084"/>
            <a:ext cx="439341" cy="439341"/>
          </a:xfrm>
          <a:prstGeom prst="roundRect">
            <a:avLst>
              <a:gd name="adj" fmla="val 6668"/>
            </a:avLst>
          </a:prstGeom>
          <a:solidFill>
            <a:srgbClr val="E9ECF2"/>
          </a:solidFill>
          <a:ln/>
        </p:spPr>
      </p:sp>
      <p:sp>
        <p:nvSpPr>
          <p:cNvPr id="12" name="Text 9"/>
          <p:cNvSpPr/>
          <p:nvPr/>
        </p:nvSpPr>
        <p:spPr>
          <a:xfrm>
            <a:off x="6381869" y="3984188"/>
            <a:ext cx="161806" cy="293013"/>
          </a:xfrm>
          <a:prstGeom prst="rect">
            <a:avLst/>
          </a:prstGeom>
          <a:noFill/>
          <a:ln/>
        </p:spPr>
        <p:txBody>
          <a:bodyPr wrap="none" lIns="0" tIns="0" rIns="0" bIns="0" rtlCol="0" anchor="t"/>
          <a:lstStyle/>
          <a:p>
            <a:pPr marL="0" indent="0" algn="ctr">
              <a:lnSpc>
                <a:spcPts val="2300"/>
              </a:lnSpc>
              <a:buNone/>
            </a:pPr>
            <a:r>
              <a:rPr lang="en-US" sz="2300" dirty="0">
                <a:solidFill>
                  <a:srgbClr val="15213F"/>
                </a:solidFill>
                <a:latin typeface="Roboto Slab" pitchFamily="34" charset="0"/>
                <a:ea typeface="Roboto Slab" pitchFamily="34" charset="-122"/>
                <a:cs typeface="Roboto Slab" pitchFamily="34" charset="-120"/>
              </a:rPr>
              <a:t>2</a:t>
            </a:r>
            <a:endParaRPr lang="en-US" sz="2300" dirty="0"/>
          </a:p>
        </p:txBody>
      </p:sp>
      <p:sp>
        <p:nvSpPr>
          <p:cNvPr id="13" name="Text 10"/>
          <p:cNvSpPr/>
          <p:nvPr/>
        </p:nvSpPr>
        <p:spPr>
          <a:xfrm>
            <a:off x="7536894" y="3886676"/>
            <a:ext cx="3179802" cy="305038"/>
          </a:xfrm>
          <a:prstGeom prst="rect">
            <a:avLst/>
          </a:prstGeom>
          <a:noFill/>
          <a:ln/>
        </p:spPr>
        <p:txBody>
          <a:bodyPr wrap="none" lIns="0" tIns="0" rIns="0" bIns="0" rtlCol="0" anchor="t"/>
          <a:lstStyle/>
          <a:p>
            <a:pPr marL="0" indent="0" algn="l">
              <a:lnSpc>
                <a:spcPts val="2400"/>
              </a:lnSpc>
              <a:buNone/>
            </a:pPr>
            <a:r>
              <a:rPr lang="en-US" sz="1900" dirty="0">
                <a:solidFill>
                  <a:srgbClr val="15213F"/>
                </a:solidFill>
                <a:latin typeface="Roboto Slab" pitchFamily="34" charset="0"/>
                <a:ea typeface="Roboto Slab" pitchFamily="34" charset="-122"/>
                <a:cs typeface="Roboto Slab" pitchFamily="34" charset="-120"/>
              </a:rPr>
              <a:t>Data Cleaning and Analysis</a:t>
            </a:r>
            <a:endParaRPr lang="en-US" sz="1900" dirty="0"/>
          </a:p>
        </p:txBody>
      </p:sp>
      <p:sp>
        <p:nvSpPr>
          <p:cNvPr id="14" name="Text 11"/>
          <p:cNvSpPr/>
          <p:nvPr/>
        </p:nvSpPr>
        <p:spPr>
          <a:xfrm>
            <a:off x="7536894" y="4308872"/>
            <a:ext cx="6409968" cy="937260"/>
          </a:xfrm>
          <a:prstGeom prst="rect">
            <a:avLst/>
          </a:prstGeom>
          <a:noFill/>
          <a:ln/>
        </p:spPr>
        <p:txBody>
          <a:bodyPr wrap="square" lIns="0" tIns="0" rIns="0" bIns="0" rtlCol="0" anchor="t"/>
          <a:lstStyle/>
          <a:p>
            <a:pPr marL="0" indent="0" algn="l">
              <a:lnSpc>
                <a:spcPts val="2450"/>
              </a:lnSpc>
              <a:buNone/>
            </a:pPr>
            <a:r>
              <a:rPr lang="en-US" sz="1500" dirty="0">
                <a:solidFill>
                  <a:srgbClr val="15213F"/>
                </a:solidFill>
                <a:latin typeface="Roboto" pitchFamily="34" charset="0"/>
                <a:ea typeface="Roboto" pitchFamily="34" charset="-122"/>
                <a:cs typeface="Roboto" pitchFamily="34" charset="-120"/>
              </a:rPr>
              <a:t>The data was cleaned and analyzed using tools like Pandas, Seaborn, and Matplotlib, with steps including filling missing values, removing duplicates, and identifying outliers.</a:t>
            </a:r>
            <a:endParaRPr lang="en-US" sz="1500" dirty="0"/>
          </a:p>
        </p:txBody>
      </p:sp>
      <p:sp>
        <p:nvSpPr>
          <p:cNvPr id="15" name="Shape 12"/>
          <p:cNvSpPr/>
          <p:nvPr/>
        </p:nvSpPr>
        <p:spPr>
          <a:xfrm>
            <a:off x="6659642" y="6064568"/>
            <a:ext cx="683538" cy="22860"/>
          </a:xfrm>
          <a:prstGeom prst="roundRect">
            <a:avLst>
              <a:gd name="adj" fmla="val 128151"/>
            </a:avLst>
          </a:prstGeom>
          <a:solidFill>
            <a:srgbClr val="CFD2D8"/>
          </a:solidFill>
          <a:ln/>
        </p:spPr>
      </p:sp>
      <p:sp>
        <p:nvSpPr>
          <p:cNvPr id="16" name="Shape 13"/>
          <p:cNvSpPr/>
          <p:nvPr/>
        </p:nvSpPr>
        <p:spPr>
          <a:xfrm>
            <a:off x="6243161" y="5856327"/>
            <a:ext cx="439341" cy="439341"/>
          </a:xfrm>
          <a:prstGeom prst="roundRect">
            <a:avLst>
              <a:gd name="adj" fmla="val 6668"/>
            </a:avLst>
          </a:prstGeom>
          <a:solidFill>
            <a:srgbClr val="E9ECF2"/>
          </a:solidFill>
          <a:ln/>
        </p:spPr>
      </p:sp>
      <p:sp>
        <p:nvSpPr>
          <p:cNvPr id="17" name="Text 14"/>
          <p:cNvSpPr/>
          <p:nvPr/>
        </p:nvSpPr>
        <p:spPr>
          <a:xfrm>
            <a:off x="6383655" y="5929432"/>
            <a:ext cx="158234" cy="293013"/>
          </a:xfrm>
          <a:prstGeom prst="rect">
            <a:avLst/>
          </a:prstGeom>
          <a:noFill/>
          <a:ln/>
        </p:spPr>
        <p:txBody>
          <a:bodyPr wrap="none" lIns="0" tIns="0" rIns="0" bIns="0" rtlCol="0" anchor="t"/>
          <a:lstStyle/>
          <a:p>
            <a:pPr marL="0" indent="0" algn="ctr">
              <a:lnSpc>
                <a:spcPts val="2300"/>
              </a:lnSpc>
              <a:buNone/>
            </a:pPr>
            <a:r>
              <a:rPr lang="en-US" sz="2300" dirty="0">
                <a:solidFill>
                  <a:srgbClr val="15213F"/>
                </a:solidFill>
                <a:latin typeface="Roboto Slab" pitchFamily="34" charset="0"/>
                <a:ea typeface="Roboto Slab" pitchFamily="34" charset="-122"/>
                <a:cs typeface="Roboto Slab" pitchFamily="34" charset="-120"/>
              </a:rPr>
              <a:t>3</a:t>
            </a:r>
            <a:endParaRPr lang="en-US" sz="2300" dirty="0"/>
          </a:p>
        </p:txBody>
      </p:sp>
      <p:sp>
        <p:nvSpPr>
          <p:cNvPr id="18" name="Text 15"/>
          <p:cNvSpPr/>
          <p:nvPr/>
        </p:nvSpPr>
        <p:spPr>
          <a:xfrm>
            <a:off x="7536894" y="5831919"/>
            <a:ext cx="2441258" cy="305038"/>
          </a:xfrm>
          <a:prstGeom prst="rect">
            <a:avLst/>
          </a:prstGeom>
          <a:noFill/>
          <a:ln/>
        </p:spPr>
        <p:txBody>
          <a:bodyPr wrap="none" lIns="0" tIns="0" rIns="0" bIns="0" rtlCol="0" anchor="t"/>
          <a:lstStyle/>
          <a:p>
            <a:pPr marL="0" indent="0" algn="l">
              <a:lnSpc>
                <a:spcPts val="2400"/>
              </a:lnSpc>
              <a:buNone/>
            </a:pPr>
            <a:r>
              <a:rPr lang="en-US" sz="1900" dirty="0">
                <a:solidFill>
                  <a:srgbClr val="15213F"/>
                </a:solidFill>
                <a:latin typeface="Roboto Slab" pitchFamily="34" charset="0"/>
                <a:ea typeface="Roboto Slab" pitchFamily="34" charset="-122"/>
                <a:cs typeface="Roboto Slab" pitchFamily="34" charset="-120"/>
              </a:rPr>
              <a:t>Data Visualization</a:t>
            </a:r>
            <a:endParaRPr lang="en-US" sz="1900" dirty="0"/>
          </a:p>
        </p:txBody>
      </p:sp>
      <p:sp>
        <p:nvSpPr>
          <p:cNvPr id="19" name="Text 16"/>
          <p:cNvSpPr/>
          <p:nvPr/>
        </p:nvSpPr>
        <p:spPr>
          <a:xfrm>
            <a:off x="7536894" y="6254115"/>
            <a:ext cx="6409968" cy="937260"/>
          </a:xfrm>
          <a:prstGeom prst="rect">
            <a:avLst/>
          </a:prstGeom>
          <a:noFill/>
          <a:ln/>
        </p:spPr>
        <p:txBody>
          <a:bodyPr wrap="square" lIns="0" tIns="0" rIns="0" bIns="0" rtlCol="0" anchor="t"/>
          <a:lstStyle/>
          <a:p>
            <a:pPr marL="0" indent="0" algn="l">
              <a:lnSpc>
                <a:spcPts val="2450"/>
              </a:lnSpc>
              <a:buNone/>
            </a:pPr>
            <a:r>
              <a:rPr lang="en-US" sz="1500" dirty="0">
                <a:solidFill>
                  <a:srgbClr val="15213F"/>
                </a:solidFill>
                <a:latin typeface="Roboto" pitchFamily="34" charset="0"/>
                <a:ea typeface="Roboto" pitchFamily="34" charset="-122"/>
                <a:cs typeface="Roboto" pitchFamily="34" charset="-120"/>
              </a:rPr>
              <a:t>The cleaned data was then visualized using Power BI, creating various charts, maps, and dashboards to uncover insights and trends in India's crop production.</a:t>
            </a:r>
            <a:endParaRPr lang="en-US" sz="1500" dirty="0"/>
          </a:p>
        </p:txBody>
      </p:sp>
      <p:pic>
        <p:nvPicPr>
          <p:cNvPr id="23" name="Picture 22">
            <a:extLst>
              <a:ext uri="{FF2B5EF4-FFF2-40B4-BE49-F238E27FC236}">
                <a16:creationId xmlns:a16="http://schemas.microsoft.com/office/drawing/2014/main" id="{3A0AA9B5-9294-8549-86E0-D96F7FBF3672}"/>
              </a:ext>
            </a:extLst>
          </p:cNvPr>
          <p:cNvPicPr>
            <a:picLocks noChangeAspect="1"/>
          </p:cNvPicPr>
          <p:nvPr/>
        </p:nvPicPr>
        <p:blipFill>
          <a:blip r:embed="rId3"/>
          <a:stretch>
            <a:fillRect/>
          </a:stretch>
        </p:blipFill>
        <p:spPr>
          <a:xfrm>
            <a:off x="0" y="88501"/>
            <a:ext cx="5509260" cy="8039499"/>
          </a:xfrm>
          <a:prstGeom prst="rect">
            <a:avLst/>
          </a:prstGeom>
        </p:spPr>
      </p:pic>
      <p:sp>
        <p:nvSpPr>
          <p:cNvPr id="2" name="Arrow: Left 1">
            <a:extLst>
              <a:ext uri="{FF2B5EF4-FFF2-40B4-BE49-F238E27FC236}">
                <a16:creationId xmlns:a16="http://schemas.microsoft.com/office/drawing/2014/main" id="{2FF27F59-D78F-B6EA-1980-7CD5A38178FB}"/>
              </a:ext>
            </a:extLst>
          </p:cNvPr>
          <p:cNvSpPr/>
          <p:nvPr/>
        </p:nvSpPr>
        <p:spPr>
          <a:xfrm>
            <a:off x="5593896" y="916843"/>
            <a:ext cx="457412" cy="462553"/>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8438" y="659487"/>
            <a:ext cx="6882884" cy="748546"/>
          </a:xfrm>
          <a:prstGeom prst="rect">
            <a:avLst/>
          </a:prstGeom>
          <a:noFill/>
          <a:ln/>
        </p:spPr>
        <p:txBody>
          <a:bodyPr wrap="none" lIns="0" tIns="0" rIns="0" bIns="0" rtlCol="0" anchor="t"/>
          <a:lstStyle/>
          <a:p>
            <a:pPr marL="0" indent="0">
              <a:lnSpc>
                <a:spcPts val="5850"/>
              </a:lnSpc>
              <a:buNone/>
            </a:pPr>
            <a:r>
              <a:rPr lang="en-US" sz="4700" dirty="0">
                <a:solidFill>
                  <a:srgbClr val="3257B8"/>
                </a:solidFill>
                <a:latin typeface="Roboto Slab" pitchFamily="34" charset="0"/>
                <a:ea typeface="Roboto Slab" pitchFamily="34" charset="-122"/>
                <a:cs typeface="Roboto Slab" pitchFamily="34" charset="-120"/>
              </a:rPr>
              <a:t>Key Insights and Trends</a:t>
            </a:r>
            <a:endParaRPr lang="en-US" sz="4700" dirty="0"/>
          </a:p>
        </p:txBody>
      </p:sp>
      <p:sp>
        <p:nvSpPr>
          <p:cNvPr id="3" name="Shape 1"/>
          <p:cNvSpPr/>
          <p:nvPr/>
        </p:nvSpPr>
        <p:spPr>
          <a:xfrm>
            <a:off x="838438" y="1887141"/>
            <a:ext cx="6356985" cy="2530078"/>
          </a:xfrm>
          <a:prstGeom prst="roundRect">
            <a:avLst>
              <a:gd name="adj" fmla="val 1420"/>
            </a:avLst>
          </a:prstGeom>
          <a:solidFill>
            <a:srgbClr val="E9ECF2"/>
          </a:solidFill>
          <a:ln/>
        </p:spPr>
      </p:sp>
      <p:sp>
        <p:nvSpPr>
          <p:cNvPr id="4" name="Text 2"/>
          <p:cNvSpPr/>
          <p:nvPr/>
        </p:nvSpPr>
        <p:spPr>
          <a:xfrm>
            <a:off x="1077992" y="2126694"/>
            <a:ext cx="2994541" cy="374213"/>
          </a:xfrm>
          <a:prstGeom prst="rect">
            <a:avLst/>
          </a:prstGeom>
          <a:noFill/>
          <a:ln/>
        </p:spPr>
        <p:txBody>
          <a:bodyPr wrap="none" lIns="0" tIns="0" rIns="0" bIns="0" rtlCol="0" anchor="t"/>
          <a:lstStyle/>
          <a:p>
            <a:pPr marL="0" indent="0">
              <a:lnSpc>
                <a:spcPts val="2900"/>
              </a:lnSpc>
              <a:buNone/>
            </a:pPr>
            <a:r>
              <a:rPr lang="en-US" sz="2350" dirty="0">
                <a:solidFill>
                  <a:srgbClr val="15213F"/>
                </a:solidFill>
                <a:latin typeface="Roboto Slab" pitchFamily="34" charset="0"/>
                <a:ea typeface="Roboto Slab" pitchFamily="34" charset="-122"/>
                <a:cs typeface="Roboto Slab" pitchFamily="34" charset="-120"/>
              </a:rPr>
              <a:t>Crop Diversity</a:t>
            </a:r>
            <a:endParaRPr lang="en-US" sz="2350" dirty="0"/>
          </a:p>
        </p:txBody>
      </p:sp>
      <p:sp>
        <p:nvSpPr>
          <p:cNvPr id="5" name="Text 3"/>
          <p:cNvSpPr/>
          <p:nvPr/>
        </p:nvSpPr>
        <p:spPr>
          <a:xfrm>
            <a:off x="1077992" y="2644616"/>
            <a:ext cx="5877878" cy="1533049"/>
          </a:xfrm>
          <a:prstGeom prst="rect">
            <a:avLst/>
          </a:prstGeom>
          <a:noFill/>
          <a:ln/>
        </p:spPr>
        <p:txBody>
          <a:bodyPr wrap="square" lIns="0" tIns="0" rIns="0" bIns="0" rtlCol="0" anchor="t"/>
          <a:lstStyle/>
          <a:p>
            <a:pPr marL="0" indent="0">
              <a:lnSpc>
                <a:spcPts val="3000"/>
              </a:lnSpc>
              <a:buNone/>
            </a:pPr>
            <a:r>
              <a:rPr lang="en-US" sz="1850" dirty="0">
                <a:solidFill>
                  <a:srgbClr val="15213F"/>
                </a:solidFill>
                <a:latin typeface="Roboto" pitchFamily="34" charset="0"/>
                <a:ea typeface="Roboto" pitchFamily="34" charset="-122"/>
                <a:cs typeface="Roboto" pitchFamily="34" charset="-120"/>
              </a:rPr>
              <a:t>India's diverse agro-climatic zones support the cultivation of a wide range of crops, from cereals and pulses to fruits, vegetables, and spices, making it a global leader in several agricultural commodities.</a:t>
            </a:r>
            <a:endParaRPr lang="en-US" sz="1850" dirty="0"/>
          </a:p>
        </p:txBody>
      </p:sp>
      <p:sp>
        <p:nvSpPr>
          <p:cNvPr id="6" name="Shape 4"/>
          <p:cNvSpPr/>
          <p:nvPr/>
        </p:nvSpPr>
        <p:spPr>
          <a:xfrm>
            <a:off x="7434977" y="1887141"/>
            <a:ext cx="6356985" cy="2530078"/>
          </a:xfrm>
          <a:prstGeom prst="roundRect">
            <a:avLst>
              <a:gd name="adj" fmla="val 1420"/>
            </a:avLst>
          </a:prstGeom>
          <a:solidFill>
            <a:srgbClr val="E9ECF2"/>
          </a:solidFill>
          <a:ln/>
        </p:spPr>
      </p:sp>
      <p:sp>
        <p:nvSpPr>
          <p:cNvPr id="7" name="Text 5"/>
          <p:cNvSpPr/>
          <p:nvPr/>
        </p:nvSpPr>
        <p:spPr>
          <a:xfrm>
            <a:off x="7674531" y="2126694"/>
            <a:ext cx="2994541" cy="374213"/>
          </a:xfrm>
          <a:prstGeom prst="rect">
            <a:avLst/>
          </a:prstGeom>
          <a:noFill/>
          <a:ln/>
        </p:spPr>
        <p:txBody>
          <a:bodyPr wrap="none" lIns="0" tIns="0" rIns="0" bIns="0" rtlCol="0" anchor="t"/>
          <a:lstStyle/>
          <a:p>
            <a:pPr marL="0" indent="0">
              <a:lnSpc>
                <a:spcPts val="2900"/>
              </a:lnSpc>
              <a:buNone/>
            </a:pPr>
            <a:r>
              <a:rPr lang="en-US" sz="2350" dirty="0">
                <a:solidFill>
                  <a:srgbClr val="15213F"/>
                </a:solidFill>
                <a:latin typeface="Roboto Slab" pitchFamily="34" charset="0"/>
                <a:ea typeface="Roboto Slab" pitchFamily="34" charset="-122"/>
                <a:cs typeface="Roboto Slab" pitchFamily="34" charset="-120"/>
              </a:rPr>
              <a:t>Regional Variations</a:t>
            </a:r>
            <a:endParaRPr lang="en-US" sz="2350" dirty="0"/>
          </a:p>
        </p:txBody>
      </p:sp>
      <p:sp>
        <p:nvSpPr>
          <p:cNvPr id="8" name="Text 6"/>
          <p:cNvSpPr/>
          <p:nvPr/>
        </p:nvSpPr>
        <p:spPr>
          <a:xfrm>
            <a:off x="7674531" y="2644616"/>
            <a:ext cx="5877878" cy="1533049"/>
          </a:xfrm>
          <a:prstGeom prst="rect">
            <a:avLst/>
          </a:prstGeom>
          <a:noFill/>
          <a:ln/>
        </p:spPr>
        <p:txBody>
          <a:bodyPr wrap="square" lIns="0" tIns="0" rIns="0" bIns="0" rtlCol="0" anchor="t"/>
          <a:lstStyle/>
          <a:p>
            <a:pPr marL="0" indent="0">
              <a:lnSpc>
                <a:spcPts val="3000"/>
              </a:lnSpc>
              <a:buNone/>
            </a:pPr>
            <a:r>
              <a:rPr lang="en-US" sz="1850" dirty="0">
                <a:solidFill>
                  <a:srgbClr val="15213F"/>
                </a:solidFill>
                <a:latin typeface="Roboto" pitchFamily="34" charset="0"/>
                <a:ea typeface="Roboto" pitchFamily="34" charset="-122"/>
                <a:cs typeface="Roboto" pitchFamily="34" charset="-120"/>
              </a:rPr>
              <a:t>The analysis revealed significant variations in crop production across different states and districts, highlighting the need for targeted interventions and policies to address regional disparities.</a:t>
            </a:r>
            <a:endParaRPr lang="en-US" sz="1850" dirty="0"/>
          </a:p>
        </p:txBody>
      </p:sp>
      <p:sp>
        <p:nvSpPr>
          <p:cNvPr id="9" name="Shape 7"/>
          <p:cNvSpPr/>
          <p:nvPr/>
        </p:nvSpPr>
        <p:spPr>
          <a:xfrm>
            <a:off x="838438" y="4656773"/>
            <a:ext cx="6356985" cy="2913340"/>
          </a:xfrm>
          <a:prstGeom prst="roundRect">
            <a:avLst>
              <a:gd name="adj" fmla="val 1233"/>
            </a:avLst>
          </a:prstGeom>
          <a:solidFill>
            <a:srgbClr val="E9ECF2"/>
          </a:solidFill>
          <a:ln/>
        </p:spPr>
      </p:sp>
      <p:sp>
        <p:nvSpPr>
          <p:cNvPr id="10" name="Text 8"/>
          <p:cNvSpPr/>
          <p:nvPr/>
        </p:nvSpPr>
        <p:spPr>
          <a:xfrm>
            <a:off x="1077992" y="4896326"/>
            <a:ext cx="2994541" cy="374213"/>
          </a:xfrm>
          <a:prstGeom prst="rect">
            <a:avLst/>
          </a:prstGeom>
          <a:noFill/>
          <a:ln/>
        </p:spPr>
        <p:txBody>
          <a:bodyPr wrap="none" lIns="0" tIns="0" rIns="0" bIns="0" rtlCol="0" anchor="t"/>
          <a:lstStyle/>
          <a:p>
            <a:pPr marL="0" indent="0">
              <a:lnSpc>
                <a:spcPts val="2900"/>
              </a:lnSpc>
              <a:buNone/>
            </a:pPr>
            <a:r>
              <a:rPr lang="en-US" sz="2350" dirty="0">
                <a:solidFill>
                  <a:srgbClr val="15213F"/>
                </a:solidFill>
                <a:latin typeface="Roboto Slab" pitchFamily="34" charset="0"/>
                <a:ea typeface="Roboto Slab" pitchFamily="34" charset="-122"/>
                <a:cs typeface="Roboto Slab" pitchFamily="34" charset="-120"/>
              </a:rPr>
              <a:t>Productivity Trends</a:t>
            </a:r>
            <a:endParaRPr lang="en-US" sz="2350" dirty="0"/>
          </a:p>
        </p:txBody>
      </p:sp>
      <p:sp>
        <p:nvSpPr>
          <p:cNvPr id="11" name="Text 9"/>
          <p:cNvSpPr/>
          <p:nvPr/>
        </p:nvSpPr>
        <p:spPr>
          <a:xfrm>
            <a:off x="1077992" y="5414248"/>
            <a:ext cx="5877878" cy="1916311"/>
          </a:xfrm>
          <a:prstGeom prst="rect">
            <a:avLst/>
          </a:prstGeom>
          <a:noFill/>
          <a:ln/>
        </p:spPr>
        <p:txBody>
          <a:bodyPr wrap="square" lIns="0" tIns="0" rIns="0" bIns="0" rtlCol="0" anchor="t"/>
          <a:lstStyle/>
          <a:p>
            <a:pPr marL="0" indent="0">
              <a:lnSpc>
                <a:spcPts val="3000"/>
              </a:lnSpc>
              <a:buNone/>
            </a:pPr>
            <a:r>
              <a:rPr lang="en-US" sz="1850" dirty="0">
                <a:solidFill>
                  <a:srgbClr val="15213F"/>
                </a:solidFill>
                <a:latin typeface="Roboto" pitchFamily="34" charset="0"/>
                <a:ea typeface="Roboto" pitchFamily="34" charset="-122"/>
                <a:cs typeface="Roboto" pitchFamily="34" charset="-120"/>
              </a:rPr>
              <a:t>The data showed both positive and negative trends in crop yields over the years, underscoring the importance of factors like weather, technology adoption, and government support in influencing agricultural productivity.</a:t>
            </a:r>
            <a:endParaRPr lang="en-US" sz="1850" dirty="0"/>
          </a:p>
        </p:txBody>
      </p:sp>
      <p:sp>
        <p:nvSpPr>
          <p:cNvPr id="12" name="Shape 10"/>
          <p:cNvSpPr/>
          <p:nvPr/>
        </p:nvSpPr>
        <p:spPr>
          <a:xfrm>
            <a:off x="7434977" y="4656773"/>
            <a:ext cx="6356985" cy="2913340"/>
          </a:xfrm>
          <a:prstGeom prst="roundRect">
            <a:avLst>
              <a:gd name="adj" fmla="val 1233"/>
            </a:avLst>
          </a:prstGeom>
          <a:solidFill>
            <a:srgbClr val="E9ECF2"/>
          </a:solidFill>
          <a:ln/>
        </p:spPr>
      </p:sp>
      <p:sp>
        <p:nvSpPr>
          <p:cNvPr id="13" name="Text 11"/>
          <p:cNvSpPr/>
          <p:nvPr/>
        </p:nvSpPr>
        <p:spPr>
          <a:xfrm>
            <a:off x="7674531" y="4896326"/>
            <a:ext cx="2994541" cy="374213"/>
          </a:xfrm>
          <a:prstGeom prst="rect">
            <a:avLst/>
          </a:prstGeom>
          <a:noFill/>
          <a:ln/>
        </p:spPr>
        <p:txBody>
          <a:bodyPr wrap="none" lIns="0" tIns="0" rIns="0" bIns="0" rtlCol="0" anchor="t"/>
          <a:lstStyle/>
          <a:p>
            <a:pPr marL="0" indent="0">
              <a:lnSpc>
                <a:spcPts val="2900"/>
              </a:lnSpc>
              <a:buNone/>
            </a:pPr>
            <a:r>
              <a:rPr lang="en-US" sz="2350" dirty="0">
                <a:solidFill>
                  <a:srgbClr val="15213F"/>
                </a:solidFill>
                <a:latin typeface="Roboto Slab" pitchFamily="34" charset="0"/>
                <a:ea typeface="Roboto Slab" pitchFamily="34" charset="-122"/>
                <a:cs typeface="Roboto Slab" pitchFamily="34" charset="-120"/>
              </a:rPr>
              <a:t>Export Potential</a:t>
            </a:r>
            <a:endParaRPr lang="en-US" sz="2350" dirty="0"/>
          </a:p>
        </p:txBody>
      </p:sp>
      <p:sp>
        <p:nvSpPr>
          <p:cNvPr id="14" name="Text 12"/>
          <p:cNvSpPr/>
          <p:nvPr/>
        </p:nvSpPr>
        <p:spPr>
          <a:xfrm>
            <a:off x="7674531" y="5414248"/>
            <a:ext cx="5877878" cy="1916311"/>
          </a:xfrm>
          <a:prstGeom prst="rect">
            <a:avLst/>
          </a:prstGeom>
          <a:noFill/>
          <a:ln/>
        </p:spPr>
        <p:txBody>
          <a:bodyPr wrap="square" lIns="0" tIns="0" rIns="0" bIns="0" rtlCol="0" anchor="t"/>
          <a:lstStyle/>
          <a:p>
            <a:pPr marL="0" indent="0">
              <a:lnSpc>
                <a:spcPts val="3000"/>
              </a:lnSpc>
              <a:buNone/>
            </a:pPr>
            <a:r>
              <a:rPr lang="en-US" sz="1850" dirty="0">
                <a:solidFill>
                  <a:srgbClr val="15213F"/>
                </a:solidFill>
                <a:latin typeface="Roboto" pitchFamily="34" charset="0"/>
                <a:ea typeface="Roboto" pitchFamily="34" charset="-122"/>
                <a:cs typeface="Roboto" pitchFamily="34" charset="-120"/>
              </a:rPr>
              <a:t>India's strong position as a major producer of various crops, coupled with its growing agricultural exports, suggests significant untapped potential to further boost the country's global market share and foreign exchange earnings.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5328" y="731163"/>
            <a:ext cx="6736556" cy="638770"/>
          </a:xfrm>
          <a:prstGeom prst="rect">
            <a:avLst/>
          </a:prstGeom>
          <a:noFill/>
          <a:ln/>
        </p:spPr>
        <p:txBody>
          <a:bodyPr wrap="none" lIns="0" tIns="0" rIns="0" bIns="0" rtlCol="0" anchor="t"/>
          <a:lstStyle/>
          <a:p>
            <a:pPr marL="0" indent="0">
              <a:lnSpc>
                <a:spcPts val="5000"/>
              </a:lnSpc>
              <a:buNone/>
            </a:pPr>
            <a:r>
              <a:rPr lang="en-US" sz="4000" dirty="0">
                <a:solidFill>
                  <a:srgbClr val="3257B8"/>
                </a:solidFill>
                <a:latin typeface="Roboto Slab" pitchFamily="34" charset="0"/>
                <a:ea typeface="Roboto Slab" pitchFamily="34" charset="-122"/>
                <a:cs typeface="Roboto Slab" pitchFamily="34" charset="-120"/>
              </a:rPr>
              <a:t>Informing Decision-Making</a:t>
            </a:r>
            <a:endParaRPr lang="en-US" sz="4000" dirty="0"/>
          </a:p>
        </p:txBody>
      </p:sp>
      <p:pic>
        <p:nvPicPr>
          <p:cNvPr id="4" name="Image 1" descr="preencoded.png"/>
          <p:cNvPicPr>
            <a:picLocks noChangeAspect="1"/>
          </p:cNvPicPr>
          <p:nvPr/>
        </p:nvPicPr>
        <p:blipFill>
          <a:blip r:embed="rId4"/>
          <a:stretch>
            <a:fillRect/>
          </a:stretch>
        </p:blipFill>
        <p:spPr>
          <a:xfrm>
            <a:off x="715328" y="1676400"/>
            <a:ext cx="1021913" cy="1831658"/>
          </a:xfrm>
          <a:prstGeom prst="rect">
            <a:avLst/>
          </a:prstGeom>
        </p:spPr>
      </p:pic>
      <p:sp>
        <p:nvSpPr>
          <p:cNvPr id="5" name="Text 1"/>
          <p:cNvSpPr/>
          <p:nvPr/>
        </p:nvSpPr>
        <p:spPr>
          <a:xfrm>
            <a:off x="2043708" y="1880711"/>
            <a:ext cx="2554724" cy="319326"/>
          </a:xfrm>
          <a:prstGeom prst="rect">
            <a:avLst/>
          </a:prstGeom>
          <a:noFill/>
          <a:ln/>
        </p:spPr>
        <p:txBody>
          <a:bodyPr wrap="none" lIns="0" tIns="0" rIns="0" bIns="0" rtlCol="0" anchor="t"/>
          <a:lstStyle/>
          <a:p>
            <a:pPr marL="0" indent="0" algn="l">
              <a:lnSpc>
                <a:spcPts val="2500"/>
              </a:lnSpc>
              <a:buNone/>
            </a:pPr>
            <a:r>
              <a:rPr lang="en-US" sz="2000" dirty="0">
                <a:solidFill>
                  <a:srgbClr val="15213F"/>
                </a:solidFill>
                <a:latin typeface="Roboto Slab" pitchFamily="34" charset="0"/>
                <a:ea typeface="Roboto Slab" pitchFamily="34" charset="-122"/>
                <a:cs typeface="Roboto Slab" pitchFamily="34" charset="-120"/>
              </a:rPr>
              <a:t>Data-Driven Insights</a:t>
            </a:r>
            <a:endParaRPr lang="en-US" sz="2000" dirty="0"/>
          </a:p>
        </p:txBody>
      </p:sp>
      <p:sp>
        <p:nvSpPr>
          <p:cNvPr id="6" name="Text 2"/>
          <p:cNvSpPr/>
          <p:nvPr/>
        </p:nvSpPr>
        <p:spPr>
          <a:xfrm>
            <a:off x="2043708" y="2322552"/>
            <a:ext cx="6384965" cy="981194"/>
          </a:xfrm>
          <a:prstGeom prst="rect">
            <a:avLst/>
          </a:prstGeom>
          <a:noFill/>
          <a:ln/>
        </p:spPr>
        <p:txBody>
          <a:bodyPr wrap="square" lIns="0" tIns="0" rIns="0" bIns="0" rtlCol="0" anchor="t"/>
          <a:lstStyle/>
          <a:p>
            <a:pPr marL="0" indent="0" algn="l">
              <a:lnSpc>
                <a:spcPts val="2550"/>
              </a:lnSpc>
              <a:buNone/>
            </a:pPr>
            <a:r>
              <a:rPr lang="en-US" sz="1600" dirty="0">
                <a:solidFill>
                  <a:srgbClr val="15213F"/>
                </a:solidFill>
                <a:latin typeface="Roboto" pitchFamily="34" charset="0"/>
                <a:ea typeface="Roboto" pitchFamily="34" charset="-122"/>
                <a:cs typeface="Roboto" pitchFamily="34" charset="-120"/>
              </a:rPr>
              <a:t>The comprehensive analysis of crop production data provides valuable insights that can inform decision-making at the policy, industry, and farm levels.</a:t>
            </a:r>
            <a:endParaRPr lang="en-US" sz="1600" dirty="0"/>
          </a:p>
        </p:txBody>
      </p:sp>
      <p:pic>
        <p:nvPicPr>
          <p:cNvPr id="7" name="Image 2" descr="preencoded.png"/>
          <p:cNvPicPr>
            <a:picLocks noChangeAspect="1"/>
          </p:cNvPicPr>
          <p:nvPr/>
        </p:nvPicPr>
        <p:blipFill>
          <a:blip r:embed="rId5"/>
          <a:stretch>
            <a:fillRect/>
          </a:stretch>
        </p:blipFill>
        <p:spPr>
          <a:xfrm>
            <a:off x="715328" y="3508058"/>
            <a:ext cx="1021913" cy="1831658"/>
          </a:xfrm>
          <a:prstGeom prst="rect">
            <a:avLst/>
          </a:prstGeom>
        </p:spPr>
      </p:pic>
      <p:sp>
        <p:nvSpPr>
          <p:cNvPr id="8" name="Text 3"/>
          <p:cNvSpPr/>
          <p:nvPr/>
        </p:nvSpPr>
        <p:spPr>
          <a:xfrm>
            <a:off x="2043708" y="3712369"/>
            <a:ext cx="2749748" cy="319326"/>
          </a:xfrm>
          <a:prstGeom prst="rect">
            <a:avLst/>
          </a:prstGeom>
          <a:noFill/>
          <a:ln/>
        </p:spPr>
        <p:txBody>
          <a:bodyPr wrap="none" lIns="0" tIns="0" rIns="0" bIns="0" rtlCol="0" anchor="t"/>
          <a:lstStyle/>
          <a:p>
            <a:pPr marL="0" indent="0" algn="l">
              <a:lnSpc>
                <a:spcPts val="2500"/>
              </a:lnSpc>
              <a:buNone/>
            </a:pPr>
            <a:r>
              <a:rPr lang="en-US" sz="2000" dirty="0">
                <a:solidFill>
                  <a:srgbClr val="15213F"/>
                </a:solidFill>
                <a:latin typeface="Roboto Slab" pitchFamily="34" charset="0"/>
                <a:ea typeface="Roboto Slab" pitchFamily="34" charset="-122"/>
                <a:cs typeface="Roboto Slab" pitchFamily="34" charset="-120"/>
              </a:rPr>
              <a:t>Targeted Interventions</a:t>
            </a:r>
            <a:endParaRPr lang="en-US" sz="2000" dirty="0"/>
          </a:p>
        </p:txBody>
      </p:sp>
      <p:sp>
        <p:nvSpPr>
          <p:cNvPr id="9" name="Text 4"/>
          <p:cNvSpPr/>
          <p:nvPr/>
        </p:nvSpPr>
        <p:spPr>
          <a:xfrm>
            <a:off x="2043708" y="4154210"/>
            <a:ext cx="6384965" cy="981194"/>
          </a:xfrm>
          <a:prstGeom prst="rect">
            <a:avLst/>
          </a:prstGeom>
          <a:noFill/>
          <a:ln/>
        </p:spPr>
        <p:txBody>
          <a:bodyPr wrap="square" lIns="0" tIns="0" rIns="0" bIns="0" rtlCol="0" anchor="t"/>
          <a:lstStyle/>
          <a:p>
            <a:pPr marL="0" indent="0" algn="l">
              <a:lnSpc>
                <a:spcPts val="2550"/>
              </a:lnSpc>
              <a:buNone/>
            </a:pPr>
            <a:r>
              <a:rPr lang="en-US" sz="1600" dirty="0">
                <a:solidFill>
                  <a:srgbClr val="15213F"/>
                </a:solidFill>
                <a:latin typeface="Roboto" pitchFamily="34" charset="0"/>
                <a:ea typeface="Roboto" pitchFamily="34" charset="-122"/>
                <a:cs typeface="Roboto" pitchFamily="34" charset="-120"/>
              </a:rPr>
              <a:t>The insights can help identify areas for targeted interventions, such as improving infrastructure, promoting technology adoption, and addressing regional disparities in productivity.</a:t>
            </a:r>
            <a:endParaRPr lang="en-US" sz="1600" dirty="0"/>
          </a:p>
        </p:txBody>
      </p:sp>
      <p:pic>
        <p:nvPicPr>
          <p:cNvPr id="10" name="Image 3" descr="preencoded.png"/>
          <p:cNvPicPr>
            <a:picLocks noChangeAspect="1"/>
          </p:cNvPicPr>
          <p:nvPr/>
        </p:nvPicPr>
        <p:blipFill>
          <a:blip r:embed="rId6"/>
          <a:stretch>
            <a:fillRect/>
          </a:stretch>
        </p:blipFill>
        <p:spPr>
          <a:xfrm>
            <a:off x="715328" y="5339715"/>
            <a:ext cx="1021913" cy="2158722"/>
          </a:xfrm>
          <a:prstGeom prst="rect">
            <a:avLst/>
          </a:prstGeom>
        </p:spPr>
      </p:pic>
      <p:sp>
        <p:nvSpPr>
          <p:cNvPr id="11" name="Text 5"/>
          <p:cNvSpPr/>
          <p:nvPr/>
        </p:nvSpPr>
        <p:spPr>
          <a:xfrm>
            <a:off x="2043708" y="5544026"/>
            <a:ext cx="2554724" cy="319326"/>
          </a:xfrm>
          <a:prstGeom prst="rect">
            <a:avLst/>
          </a:prstGeom>
          <a:noFill/>
          <a:ln/>
        </p:spPr>
        <p:txBody>
          <a:bodyPr wrap="none" lIns="0" tIns="0" rIns="0" bIns="0" rtlCol="0" anchor="t"/>
          <a:lstStyle/>
          <a:p>
            <a:pPr marL="0" indent="0" algn="l">
              <a:lnSpc>
                <a:spcPts val="2500"/>
              </a:lnSpc>
              <a:buNone/>
            </a:pPr>
            <a:r>
              <a:rPr lang="en-US" sz="2000" dirty="0">
                <a:solidFill>
                  <a:srgbClr val="15213F"/>
                </a:solidFill>
                <a:latin typeface="Roboto Slab" pitchFamily="34" charset="0"/>
                <a:ea typeface="Roboto Slab" pitchFamily="34" charset="-122"/>
                <a:cs typeface="Roboto Slab" pitchFamily="34" charset="-120"/>
              </a:rPr>
              <a:t>Sustainable Growth</a:t>
            </a:r>
            <a:endParaRPr lang="en-US" sz="2000" dirty="0"/>
          </a:p>
        </p:txBody>
      </p:sp>
      <p:sp>
        <p:nvSpPr>
          <p:cNvPr id="12" name="Text 6"/>
          <p:cNvSpPr/>
          <p:nvPr/>
        </p:nvSpPr>
        <p:spPr>
          <a:xfrm>
            <a:off x="2043708" y="5985867"/>
            <a:ext cx="6384965" cy="1308259"/>
          </a:xfrm>
          <a:prstGeom prst="rect">
            <a:avLst/>
          </a:prstGeom>
          <a:noFill/>
          <a:ln/>
        </p:spPr>
        <p:txBody>
          <a:bodyPr wrap="square" lIns="0" tIns="0" rIns="0" bIns="0" rtlCol="0" anchor="t"/>
          <a:lstStyle/>
          <a:p>
            <a:pPr marL="0" indent="0" algn="l">
              <a:lnSpc>
                <a:spcPts val="2550"/>
              </a:lnSpc>
              <a:buNone/>
            </a:pPr>
            <a:r>
              <a:rPr lang="en-US" sz="1600" dirty="0">
                <a:solidFill>
                  <a:srgbClr val="15213F"/>
                </a:solidFill>
                <a:latin typeface="Roboto" pitchFamily="34" charset="0"/>
                <a:ea typeface="Roboto" pitchFamily="34" charset="-122"/>
                <a:cs typeface="Roboto" pitchFamily="34" charset="-120"/>
              </a:rPr>
              <a:t>By leveraging the data-driven insights, stakeholders can develop strategies to enhance agricultural productivity, promote sustainable farming practices, and strengthen India's position in the global agricultural market.</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469952"/>
            <a:ext cx="7415927" cy="2129314"/>
          </a:xfrm>
          <a:prstGeom prst="rect">
            <a:avLst/>
          </a:prstGeom>
          <a:noFill/>
          <a:ln/>
        </p:spPr>
        <p:txBody>
          <a:bodyPr wrap="square" lIns="0" tIns="0" rIns="0" bIns="0" rtlCol="0" anchor="t"/>
          <a:lstStyle/>
          <a:p>
            <a:pPr marL="0" indent="0">
              <a:lnSpc>
                <a:spcPts val="8350"/>
              </a:lnSpc>
              <a:buNone/>
            </a:pPr>
            <a:r>
              <a:rPr lang="en-US" sz="6700" dirty="0">
                <a:solidFill>
                  <a:srgbClr val="3257B8"/>
                </a:solidFill>
                <a:latin typeface="Roboto Slab" pitchFamily="34" charset="0"/>
                <a:ea typeface="Roboto Slab" pitchFamily="34" charset="-122"/>
                <a:cs typeface="Roboto Slab" pitchFamily="34" charset="-120"/>
              </a:rPr>
              <a:t>Insights Generated</a:t>
            </a:r>
            <a:endParaRPr lang="en-US" sz="6700" dirty="0"/>
          </a:p>
        </p:txBody>
      </p:sp>
      <p:sp>
        <p:nvSpPr>
          <p:cNvPr id="4" name="Text 1"/>
          <p:cNvSpPr/>
          <p:nvPr/>
        </p:nvSpPr>
        <p:spPr>
          <a:xfrm>
            <a:off x="864037" y="4969550"/>
            <a:ext cx="7415927" cy="790099"/>
          </a:xfrm>
          <a:prstGeom prst="rect">
            <a:avLst/>
          </a:prstGeom>
          <a:noFill/>
          <a:ln/>
        </p:spPr>
        <p:txBody>
          <a:bodyPr wrap="square" lIns="0" tIns="0" rIns="0" bIns="0" rtlCol="0" anchor="t"/>
          <a:lstStyle/>
          <a:p>
            <a:pPr marL="0" indent="0">
              <a:lnSpc>
                <a:spcPts val="3100"/>
              </a:lnSpc>
              <a:buNone/>
            </a:pPr>
            <a:r>
              <a:rPr lang="en-US" sz="1900" dirty="0">
                <a:solidFill>
                  <a:srgbClr val="15213F"/>
                </a:solidFill>
                <a:latin typeface="Roboto" pitchFamily="34" charset="0"/>
                <a:ea typeface="Roboto" pitchFamily="34" charset="-122"/>
                <a:cs typeface="Roboto" pitchFamily="34" charset="-120"/>
              </a:rPr>
              <a:t>Comprehensive analysis of crop production, area sown, and regional trends in India.</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6263164" y="711160"/>
            <a:ext cx="6862167" cy="693539"/>
          </a:xfrm>
          <a:prstGeom prst="rect">
            <a:avLst/>
          </a:prstGeom>
          <a:noFill/>
          <a:ln/>
        </p:spPr>
        <p:txBody>
          <a:bodyPr wrap="none" lIns="0" tIns="0" rIns="0" bIns="0" rtlCol="0" anchor="t"/>
          <a:lstStyle/>
          <a:p>
            <a:pPr marL="0" indent="0">
              <a:lnSpc>
                <a:spcPts val="5450"/>
              </a:lnSpc>
              <a:buNone/>
            </a:pPr>
            <a:r>
              <a:rPr lang="en-US" sz="4350" dirty="0">
                <a:solidFill>
                  <a:srgbClr val="3257B8"/>
                </a:solidFill>
                <a:latin typeface="Roboto Slab" pitchFamily="34" charset="0"/>
                <a:ea typeface="Roboto Slab" pitchFamily="34" charset="-122"/>
                <a:cs typeface="Roboto Slab" pitchFamily="34" charset="-120"/>
              </a:rPr>
              <a:t>Crop Production Overview</a:t>
            </a:r>
            <a:endParaRPr lang="en-US" sz="4350" dirty="0"/>
          </a:p>
        </p:txBody>
      </p:sp>
      <p:sp>
        <p:nvSpPr>
          <p:cNvPr id="4" name="Shape 1"/>
          <p:cNvSpPr/>
          <p:nvPr/>
        </p:nvSpPr>
        <p:spPr>
          <a:xfrm>
            <a:off x="6263164" y="1737598"/>
            <a:ext cx="7590473" cy="1278731"/>
          </a:xfrm>
          <a:prstGeom prst="roundRect">
            <a:avLst>
              <a:gd name="adj" fmla="val 2603"/>
            </a:avLst>
          </a:prstGeom>
          <a:solidFill>
            <a:srgbClr val="E9ECF2"/>
          </a:solidFill>
          <a:ln/>
        </p:spPr>
      </p:sp>
      <p:sp>
        <p:nvSpPr>
          <p:cNvPr id="5" name="Text 2"/>
          <p:cNvSpPr/>
          <p:nvPr/>
        </p:nvSpPr>
        <p:spPr>
          <a:xfrm>
            <a:off x="6485096" y="1959531"/>
            <a:ext cx="2852499" cy="346710"/>
          </a:xfrm>
          <a:prstGeom prst="rect">
            <a:avLst/>
          </a:prstGeom>
          <a:noFill/>
          <a:ln/>
        </p:spPr>
        <p:txBody>
          <a:bodyPr wrap="none" lIns="0" tIns="0" rIns="0" bIns="0" rtlCol="0" anchor="t"/>
          <a:lstStyle/>
          <a:p>
            <a:pPr marL="0" indent="0">
              <a:lnSpc>
                <a:spcPts val="2700"/>
              </a:lnSpc>
              <a:buNone/>
            </a:pPr>
            <a:r>
              <a:rPr lang="en-US" sz="2150" dirty="0">
                <a:solidFill>
                  <a:srgbClr val="15213F"/>
                </a:solidFill>
                <a:latin typeface="Roboto Slab" pitchFamily="34" charset="0"/>
                <a:ea typeface="Roboto Slab" pitchFamily="34" charset="-122"/>
                <a:cs typeface="Roboto Slab" pitchFamily="34" charset="-120"/>
              </a:rPr>
              <a:t>Total Crop Production</a:t>
            </a:r>
            <a:endParaRPr lang="en-US" sz="2150" dirty="0"/>
          </a:p>
        </p:txBody>
      </p:sp>
      <p:sp>
        <p:nvSpPr>
          <p:cNvPr id="6" name="Text 3"/>
          <p:cNvSpPr/>
          <p:nvPr/>
        </p:nvSpPr>
        <p:spPr>
          <a:xfrm>
            <a:off x="6485096" y="2439352"/>
            <a:ext cx="7146608" cy="355044"/>
          </a:xfrm>
          <a:prstGeom prst="rect">
            <a:avLst/>
          </a:prstGeom>
          <a:noFill/>
          <a:ln/>
        </p:spPr>
        <p:txBody>
          <a:bodyPr wrap="none" lIns="0" tIns="0" rIns="0" bIns="0" rtlCol="0" anchor="t"/>
          <a:lstStyle/>
          <a:p>
            <a:pPr marL="0" indent="0">
              <a:lnSpc>
                <a:spcPts val="2750"/>
              </a:lnSpc>
              <a:buNone/>
            </a:pPr>
            <a:r>
              <a:rPr lang="en-US" sz="1700" dirty="0">
                <a:solidFill>
                  <a:srgbClr val="15213F"/>
                </a:solidFill>
                <a:latin typeface="Roboto" pitchFamily="34" charset="0"/>
                <a:ea typeface="Roboto" pitchFamily="34" charset="-122"/>
                <a:cs typeface="Roboto" pitchFamily="34" charset="-120"/>
              </a:rPr>
              <a:t>238M units across all regions</a:t>
            </a:r>
            <a:endParaRPr lang="en-US" sz="1700" dirty="0"/>
          </a:p>
        </p:txBody>
      </p:sp>
      <p:sp>
        <p:nvSpPr>
          <p:cNvPr id="7" name="Shape 4"/>
          <p:cNvSpPr/>
          <p:nvPr/>
        </p:nvSpPr>
        <p:spPr>
          <a:xfrm>
            <a:off x="6263164" y="3238262"/>
            <a:ext cx="7590473" cy="1278731"/>
          </a:xfrm>
          <a:prstGeom prst="roundRect">
            <a:avLst>
              <a:gd name="adj" fmla="val 2603"/>
            </a:avLst>
          </a:prstGeom>
          <a:solidFill>
            <a:srgbClr val="E9ECF2"/>
          </a:solidFill>
          <a:ln/>
        </p:spPr>
      </p:sp>
      <p:sp>
        <p:nvSpPr>
          <p:cNvPr id="8" name="Text 5"/>
          <p:cNvSpPr/>
          <p:nvPr/>
        </p:nvSpPr>
        <p:spPr>
          <a:xfrm>
            <a:off x="6485096" y="3460194"/>
            <a:ext cx="2774156" cy="346710"/>
          </a:xfrm>
          <a:prstGeom prst="rect">
            <a:avLst/>
          </a:prstGeom>
          <a:noFill/>
          <a:ln/>
        </p:spPr>
        <p:txBody>
          <a:bodyPr wrap="none" lIns="0" tIns="0" rIns="0" bIns="0" rtlCol="0" anchor="t"/>
          <a:lstStyle/>
          <a:p>
            <a:pPr marL="0" indent="0">
              <a:lnSpc>
                <a:spcPts val="2700"/>
              </a:lnSpc>
              <a:buNone/>
            </a:pPr>
            <a:r>
              <a:rPr lang="en-US" sz="2150" dirty="0">
                <a:solidFill>
                  <a:srgbClr val="15213F"/>
                </a:solidFill>
                <a:latin typeface="Roboto Slab" pitchFamily="34" charset="0"/>
                <a:ea typeface="Roboto Slab" pitchFamily="34" charset="-122"/>
                <a:cs typeface="Roboto Slab" pitchFamily="34" charset="-120"/>
              </a:rPr>
              <a:t>Total Area Sown</a:t>
            </a:r>
            <a:endParaRPr lang="en-US" sz="2150" dirty="0"/>
          </a:p>
        </p:txBody>
      </p:sp>
      <p:sp>
        <p:nvSpPr>
          <p:cNvPr id="9" name="Text 6"/>
          <p:cNvSpPr/>
          <p:nvPr/>
        </p:nvSpPr>
        <p:spPr>
          <a:xfrm>
            <a:off x="6485096" y="3940016"/>
            <a:ext cx="7146608" cy="355044"/>
          </a:xfrm>
          <a:prstGeom prst="rect">
            <a:avLst/>
          </a:prstGeom>
          <a:noFill/>
          <a:ln/>
        </p:spPr>
        <p:txBody>
          <a:bodyPr wrap="none" lIns="0" tIns="0" rIns="0" bIns="0" rtlCol="0" anchor="t"/>
          <a:lstStyle/>
          <a:p>
            <a:pPr marL="0" indent="0">
              <a:lnSpc>
                <a:spcPts val="2750"/>
              </a:lnSpc>
              <a:buNone/>
            </a:pPr>
            <a:r>
              <a:rPr lang="en-US" sz="1700" dirty="0">
                <a:solidFill>
                  <a:srgbClr val="15213F"/>
                </a:solidFill>
                <a:latin typeface="Roboto" pitchFamily="34" charset="0"/>
                <a:ea typeface="Roboto" pitchFamily="34" charset="-122"/>
                <a:cs typeface="Roboto" pitchFamily="34" charset="-120"/>
              </a:rPr>
              <a:t>328M units across all regions</a:t>
            </a:r>
            <a:endParaRPr lang="en-US" sz="1700" dirty="0"/>
          </a:p>
        </p:txBody>
      </p:sp>
      <p:sp>
        <p:nvSpPr>
          <p:cNvPr id="10" name="Shape 7"/>
          <p:cNvSpPr/>
          <p:nvPr/>
        </p:nvSpPr>
        <p:spPr>
          <a:xfrm>
            <a:off x="6263164" y="4738926"/>
            <a:ext cx="7590473" cy="1278731"/>
          </a:xfrm>
          <a:prstGeom prst="roundRect">
            <a:avLst>
              <a:gd name="adj" fmla="val 2603"/>
            </a:avLst>
          </a:prstGeom>
          <a:solidFill>
            <a:srgbClr val="E9ECF2"/>
          </a:solidFill>
          <a:ln/>
        </p:spPr>
      </p:sp>
      <p:sp>
        <p:nvSpPr>
          <p:cNvPr id="11" name="Text 8"/>
          <p:cNvSpPr/>
          <p:nvPr/>
        </p:nvSpPr>
        <p:spPr>
          <a:xfrm>
            <a:off x="6485096" y="4960858"/>
            <a:ext cx="2774156" cy="346710"/>
          </a:xfrm>
          <a:prstGeom prst="rect">
            <a:avLst/>
          </a:prstGeom>
          <a:noFill/>
          <a:ln/>
        </p:spPr>
        <p:txBody>
          <a:bodyPr wrap="none" lIns="0" tIns="0" rIns="0" bIns="0" rtlCol="0" anchor="t"/>
          <a:lstStyle/>
          <a:p>
            <a:pPr marL="0" indent="0">
              <a:lnSpc>
                <a:spcPts val="2700"/>
              </a:lnSpc>
              <a:buNone/>
            </a:pPr>
            <a:r>
              <a:rPr lang="en-US" sz="2150" dirty="0">
                <a:solidFill>
                  <a:srgbClr val="15213F"/>
                </a:solidFill>
                <a:latin typeface="Roboto Slab" pitchFamily="34" charset="0"/>
                <a:ea typeface="Roboto Slab" pitchFamily="34" charset="-122"/>
                <a:cs typeface="Roboto Slab" pitchFamily="34" charset="-120"/>
              </a:rPr>
              <a:t>Total Districts</a:t>
            </a:r>
            <a:endParaRPr lang="en-US" sz="2150" dirty="0"/>
          </a:p>
        </p:txBody>
      </p:sp>
      <p:sp>
        <p:nvSpPr>
          <p:cNvPr id="12" name="Text 9"/>
          <p:cNvSpPr/>
          <p:nvPr/>
        </p:nvSpPr>
        <p:spPr>
          <a:xfrm>
            <a:off x="6485096" y="5440680"/>
            <a:ext cx="7146608" cy="355044"/>
          </a:xfrm>
          <a:prstGeom prst="rect">
            <a:avLst/>
          </a:prstGeom>
          <a:noFill/>
          <a:ln/>
        </p:spPr>
        <p:txBody>
          <a:bodyPr wrap="none" lIns="0" tIns="0" rIns="0" bIns="0" rtlCol="0" anchor="t"/>
          <a:lstStyle/>
          <a:p>
            <a:pPr marL="0" indent="0">
              <a:lnSpc>
                <a:spcPts val="2750"/>
              </a:lnSpc>
              <a:buNone/>
            </a:pPr>
            <a:r>
              <a:rPr lang="en-US" sz="1700" dirty="0">
                <a:solidFill>
                  <a:srgbClr val="15213F"/>
                </a:solidFill>
                <a:latin typeface="Roboto" pitchFamily="34" charset="0"/>
                <a:ea typeface="Roboto" pitchFamily="34" charset="-122"/>
                <a:cs typeface="Roboto" pitchFamily="34" charset="-120"/>
              </a:rPr>
              <a:t>646 districts across India</a:t>
            </a:r>
            <a:endParaRPr lang="en-US" sz="1700" dirty="0"/>
          </a:p>
        </p:txBody>
      </p:sp>
      <p:sp>
        <p:nvSpPr>
          <p:cNvPr id="13" name="Shape 10"/>
          <p:cNvSpPr/>
          <p:nvPr/>
        </p:nvSpPr>
        <p:spPr>
          <a:xfrm>
            <a:off x="6263164" y="6239589"/>
            <a:ext cx="7590473" cy="1278731"/>
          </a:xfrm>
          <a:prstGeom prst="roundRect">
            <a:avLst>
              <a:gd name="adj" fmla="val 2603"/>
            </a:avLst>
          </a:prstGeom>
          <a:solidFill>
            <a:srgbClr val="E9ECF2"/>
          </a:solidFill>
          <a:ln/>
        </p:spPr>
      </p:sp>
      <p:sp>
        <p:nvSpPr>
          <p:cNvPr id="14" name="Text 11"/>
          <p:cNvSpPr/>
          <p:nvPr/>
        </p:nvSpPr>
        <p:spPr>
          <a:xfrm>
            <a:off x="6485096" y="6461522"/>
            <a:ext cx="2774156" cy="346710"/>
          </a:xfrm>
          <a:prstGeom prst="rect">
            <a:avLst/>
          </a:prstGeom>
          <a:noFill/>
          <a:ln/>
        </p:spPr>
        <p:txBody>
          <a:bodyPr wrap="none" lIns="0" tIns="0" rIns="0" bIns="0" rtlCol="0" anchor="t"/>
          <a:lstStyle/>
          <a:p>
            <a:pPr marL="0" indent="0">
              <a:lnSpc>
                <a:spcPts val="2700"/>
              </a:lnSpc>
              <a:buNone/>
            </a:pPr>
            <a:r>
              <a:rPr lang="en-US" sz="2150" dirty="0">
                <a:solidFill>
                  <a:srgbClr val="15213F"/>
                </a:solidFill>
                <a:latin typeface="Roboto Slab" pitchFamily="34" charset="0"/>
                <a:ea typeface="Roboto Slab" pitchFamily="34" charset="-122"/>
                <a:cs typeface="Roboto Slab" pitchFamily="34" charset="-120"/>
              </a:rPr>
              <a:t>Total Crops Grown</a:t>
            </a:r>
            <a:endParaRPr lang="en-US" sz="2150" dirty="0"/>
          </a:p>
        </p:txBody>
      </p:sp>
      <p:sp>
        <p:nvSpPr>
          <p:cNvPr id="15" name="Text 12"/>
          <p:cNvSpPr/>
          <p:nvPr/>
        </p:nvSpPr>
        <p:spPr>
          <a:xfrm>
            <a:off x="6485096" y="6941344"/>
            <a:ext cx="7146608" cy="355044"/>
          </a:xfrm>
          <a:prstGeom prst="rect">
            <a:avLst/>
          </a:prstGeom>
          <a:noFill/>
          <a:ln/>
        </p:spPr>
        <p:txBody>
          <a:bodyPr wrap="none" lIns="0" tIns="0" rIns="0" bIns="0" rtlCol="0" anchor="t"/>
          <a:lstStyle/>
          <a:p>
            <a:pPr marL="0" indent="0">
              <a:lnSpc>
                <a:spcPts val="2750"/>
              </a:lnSpc>
              <a:buNone/>
            </a:pPr>
            <a:r>
              <a:rPr lang="en-US" sz="1700" dirty="0">
                <a:solidFill>
                  <a:srgbClr val="15213F"/>
                </a:solidFill>
                <a:latin typeface="Roboto" pitchFamily="34" charset="0"/>
                <a:ea typeface="Roboto" pitchFamily="34" charset="-122"/>
                <a:cs typeface="Roboto" pitchFamily="34" charset="-120"/>
              </a:rPr>
              <a:t>105 crops cultivated in India</a:t>
            </a:r>
            <a:endParaRPr lang="en-US" sz="1700" dirty="0"/>
          </a:p>
        </p:txBody>
      </p:sp>
      <p:pic>
        <p:nvPicPr>
          <p:cNvPr id="17" name="Picture 16">
            <a:extLst>
              <a:ext uri="{FF2B5EF4-FFF2-40B4-BE49-F238E27FC236}">
                <a16:creationId xmlns:a16="http://schemas.microsoft.com/office/drawing/2014/main" id="{D2B30C1B-63BA-CA38-60AC-1CCC180FC90C}"/>
              </a:ext>
            </a:extLst>
          </p:cNvPr>
          <p:cNvPicPr>
            <a:picLocks noChangeAspect="1"/>
          </p:cNvPicPr>
          <p:nvPr/>
        </p:nvPicPr>
        <p:blipFill>
          <a:blip r:embed="rId3"/>
          <a:stretch>
            <a:fillRect/>
          </a:stretch>
        </p:blipFill>
        <p:spPr>
          <a:xfrm>
            <a:off x="0" y="37281"/>
            <a:ext cx="5768840" cy="819232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1514</Words>
  <Application>Microsoft Office PowerPoint</Application>
  <PresentationFormat>Custom</PresentationFormat>
  <Paragraphs>198</Paragraphs>
  <Slides>19</Slides>
  <Notes>19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Arial</vt:lpstr>
      <vt:lpstr>Roboto Slab</vt:lpstr>
      <vt:lpstr>Calibri</vt:lpstr>
      <vt:lpstr>Roboto</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Sagar M A 1AT19CV037</cp:lastModifiedBy>
  <cp:revision>6</cp:revision>
  <dcterms:created xsi:type="dcterms:W3CDTF">2024-10-13T14:11:09Z</dcterms:created>
  <dcterms:modified xsi:type="dcterms:W3CDTF">2024-10-13T16:36:58Z</dcterms:modified>
</cp:coreProperties>
</file>